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diagrams/data1.xml" ContentType="application/vnd.openxmlformats-officedocument.drawingml.diagramData+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37.xml" ContentType="application/vnd.openxmlformats-officedocument.presentationml.slideLayout+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5102" r:id="rId1"/>
    <p:sldMasterId id="2147485089" r:id="rId2"/>
    <p:sldMasterId id="2147485158" r:id="rId3"/>
    <p:sldMasterId id="2147485185" r:id="rId4"/>
    <p:sldMasterId id="2147485197" r:id="rId5"/>
  </p:sldMasterIdLst>
  <p:notesMasterIdLst>
    <p:notesMasterId r:id="rId45"/>
  </p:notesMasterIdLst>
  <p:handoutMasterIdLst>
    <p:handoutMasterId r:id="rId46"/>
  </p:handoutMasterIdLst>
  <p:sldIdLst>
    <p:sldId id="768" r:id="rId6"/>
    <p:sldId id="2860" r:id="rId7"/>
    <p:sldId id="2140" r:id="rId8"/>
    <p:sldId id="1885" r:id="rId9"/>
    <p:sldId id="2587" r:id="rId10"/>
    <p:sldId id="2586" r:id="rId11"/>
    <p:sldId id="2018" r:id="rId12"/>
    <p:sldId id="2019" r:id="rId13"/>
    <p:sldId id="2020" r:id="rId14"/>
    <p:sldId id="2097" r:id="rId15"/>
    <p:sldId id="2590" r:id="rId16"/>
    <p:sldId id="2833" r:id="rId17"/>
    <p:sldId id="2100" r:id="rId18"/>
    <p:sldId id="2030" r:id="rId19"/>
    <p:sldId id="2835" r:id="rId20"/>
    <p:sldId id="2822" r:id="rId21"/>
    <p:sldId id="2823" r:id="rId22"/>
    <p:sldId id="2103" r:id="rId23"/>
    <p:sldId id="2031" r:id="rId24"/>
    <p:sldId id="2815" r:id="rId25"/>
    <p:sldId id="2836" r:id="rId26"/>
    <p:sldId id="2819" r:id="rId27"/>
    <p:sldId id="2820" r:id="rId28"/>
    <p:sldId id="2040" r:id="rId29"/>
    <p:sldId id="2857" r:id="rId30"/>
    <p:sldId id="2838" r:id="rId31"/>
    <p:sldId id="2840" r:id="rId32"/>
    <p:sldId id="2842" r:id="rId33"/>
    <p:sldId id="2839" r:id="rId34"/>
    <p:sldId id="2843" r:id="rId35"/>
    <p:sldId id="2845" r:id="rId36"/>
    <p:sldId id="2849" r:id="rId37"/>
    <p:sldId id="2854" r:id="rId38"/>
    <p:sldId id="2853" r:id="rId39"/>
    <p:sldId id="2580" r:id="rId40"/>
    <p:sldId id="2855" r:id="rId41"/>
    <p:sldId id="2856" r:id="rId42"/>
    <p:sldId id="2858" r:id="rId43"/>
    <p:sldId id="2861" r:id="rId44"/>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 charset="0"/>
        <a:ea typeface="+mn-ea"/>
        <a:cs typeface="+mn-cs"/>
      </a:defRPr>
    </a:lvl1pPr>
    <a:lvl2pPr marL="457200" algn="l" rtl="0" fontAlgn="base">
      <a:spcBef>
        <a:spcPct val="0"/>
      </a:spcBef>
      <a:spcAft>
        <a:spcPct val="0"/>
      </a:spcAft>
      <a:defRPr kern="1200">
        <a:solidFill>
          <a:schemeClr val="tx1"/>
        </a:solidFill>
        <a:latin typeface="Arial" pitchFamily="-1" charset="0"/>
        <a:ea typeface="+mn-ea"/>
        <a:cs typeface="+mn-cs"/>
      </a:defRPr>
    </a:lvl2pPr>
    <a:lvl3pPr marL="914400" algn="l" rtl="0" fontAlgn="base">
      <a:spcBef>
        <a:spcPct val="0"/>
      </a:spcBef>
      <a:spcAft>
        <a:spcPct val="0"/>
      </a:spcAft>
      <a:defRPr kern="1200">
        <a:solidFill>
          <a:schemeClr val="tx1"/>
        </a:solidFill>
        <a:latin typeface="Arial" pitchFamily="-1" charset="0"/>
        <a:ea typeface="+mn-ea"/>
        <a:cs typeface="+mn-cs"/>
      </a:defRPr>
    </a:lvl3pPr>
    <a:lvl4pPr marL="1371600" algn="l" rtl="0" fontAlgn="base">
      <a:spcBef>
        <a:spcPct val="0"/>
      </a:spcBef>
      <a:spcAft>
        <a:spcPct val="0"/>
      </a:spcAft>
      <a:defRPr kern="1200">
        <a:solidFill>
          <a:schemeClr val="tx1"/>
        </a:solidFill>
        <a:latin typeface="Arial" pitchFamily="-1" charset="0"/>
        <a:ea typeface="+mn-ea"/>
        <a:cs typeface="+mn-cs"/>
      </a:defRPr>
    </a:lvl4pPr>
    <a:lvl5pPr marL="1828800" algn="l" rtl="0" fontAlgn="base">
      <a:spcBef>
        <a:spcPct val="0"/>
      </a:spcBef>
      <a:spcAft>
        <a:spcPct val="0"/>
      </a:spcAft>
      <a:defRPr kern="1200">
        <a:solidFill>
          <a:schemeClr val="tx1"/>
        </a:solidFill>
        <a:latin typeface="Arial" pitchFamily="-1" charset="0"/>
        <a:ea typeface="+mn-ea"/>
        <a:cs typeface="+mn-cs"/>
      </a:defRPr>
    </a:lvl5pPr>
    <a:lvl6pPr marL="2286000" algn="l" defTabSz="457200" rtl="0" eaLnBrk="1" latinLnBrk="0" hangingPunct="1">
      <a:defRPr kern="1200">
        <a:solidFill>
          <a:schemeClr val="tx1"/>
        </a:solidFill>
        <a:latin typeface="Arial" pitchFamily="-1" charset="0"/>
        <a:ea typeface="+mn-ea"/>
        <a:cs typeface="+mn-cs"/>
      </a:defRPr>
    </a:lvl6pPr>
    <a:lvl7pPr marL="2743200" algn="l" defTabSz="457200" rtl="0" eaLnBrk="1" latinLnBrk="0" hangingPunct="1">
      <a:defRPr kern="1200">
        <a:solidFill>
          <a:schemeClr val="tx1"/>
        </a:solidFill>
        <a:latin typeface="Arial" pitchFamily="-1" charset="0"/>
        <a:ea typeface="+mn-ea"/>
        <a:cs typeface="+mn-cs"/>
      </a:defRPr>
    </a:lvl7pPr>
    <a:lvl8pPr marL="3200400" algn="l" defTabSz="457200" rtl="0" eaLnBrk="1" latinLnBrk="0" hangingPunct="1">
      <a:defRPr kern="1200">
        <a:solidFill>
          <a:schemeClr val="tx1"/>
        </a:solidFill>
        <a:latin typeface="Arial" pitchFamily="-1" charset="0"/>
        <a:ea typeface="+mn-ea"/>
        <a:cs typeface="+mn-cs"/>
      </a:defRPr>
    </a:lvl8pPr>
    <a:lvl9pPr marL="3657600" algn="l" defTabSz="457200" rtl="0" eaLnBrk="1" latinLnBrk="0" hangingPunct="1">
      <a:defRPr kern="1200">
        <a:solidFill>
          <a:schemeClr val="tx1"/>
        </a:solidFill>
        <a:latin typeface="Arial" pitchFamily="-1" charset="0"/>
        <a:ea typeface="+mn-ea"/>
        <a:cs typeface="+mn-cs"/>
      </a:defRPr>
    </a:lvl9pPr>
  </p:defaultTextStyle>
  <p:extLst>
    <p:ext uri="{EFAFB233-063F-42B5-8137-9DF3F51BA10A}">
      <p15:sldGuideLst xmlns:p15="http://schemas.microsoft.com/office/powerpoint/2012/main">
        <p15:guide id="1" orient="horz" pos="2296" userDrawn="1">
          <p15:clr>
            <a:srgbClr val="A4A3A4"/>
          </p15:clr>
        </p15:guide>
        <p15:guide id="2" pos="292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rio Carreira" initials="DC" lastIdx="5" clrIdx="0">
    <p:extLst>
      <p:ext uri="{19B8F6BF-5375-455C-9EA6-DF929625EA0E}">
        <p15:presenceInfo xmlns:p15="http://schemas.microsoft.com/office/powerpoint/2012/main" userId="d1eac1788486add3" providerId="Windows Live"/>
      </p:ext>
    </p:extLst>
  </p:cmAuthor>
  <p:cmAuthor id="2" name="Dário Fernandes de Morais Carreira" initials="DFdMC" lastIdx="1" clrIdx="1">
    <p:extLst>
      <p:ext uri="{19B8F6BF-5375-455C-9EA6-DF929625EA0E}">
        <p15:presenceInfo xmlns:p15="http://schemas.microsoft.com/office/powerpoint/2012/main" userId="Dário Fernandes de Morais Carreir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8C66C"/>
    <a:srgbClr val="58F321"/>
    <a:srgbClr val="FFCC00"/>
    <a:srgbClr val="FF0000"/>
    <a:srgbClr val="CCECFF"/>
    <a:srgbClr val="294A80"/>
    <a:srgbClr val="FBFED6"/>
    <a:srgbClr val="050309"/>
    <a:srgbClr val="FC229F"/>
    <a:srgbClr val="2C67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édio 2 - Destaqu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26" autoAdjust="0"/>
    <p:restoredTop sz="94637" autoAdjust="0"/>
  </p:normalViewPr>
  <p:slideViewPr>
    <p:cSldViewPr>
      <p:cViewPr varScale="1">
        <p:scale>
          <a:sx n="111" d="100"/>
          <a:sy n="111" d="100"/>
        </p:scale>
        <p:origin x="1422" y="78"/>
      </p:cViewPr>
      <p:guideLst>
        <p:guide orient="horz" pos="2296"/>
        <p:guide pos="2925"/>
      </p:guideLst>
    </p:cSldViewPr>
  </p:slideViewPr>
  <p:outlineViewPr>
    <p:cViewPr>
      <p:scale>
        <a:sx n="33" d="100"/>
        <a:sy n="33" d="100"/>
      </p:scale>
      <p:origin x="0" y="-43116"/>
    </p:cViewPr>
  </p:outlineViewPr>
  <p:notesTextViewPr>
    <p:cViewPr>
      <p:scale>
        <a:sx n="100" d="100"/>
        <a:sy n="100" d="100"/>
      </p:scale>
      <p:origin x="0" y="0"/>
    </p:cViewPr>
  </p:notesTextViewPr>
  <p:sorterViewPr>
    <p:cViewPr varScale="1">
      <p:scale>
        <a:sx n="1" d="1"/>
        <a:sy n="1" d="1"/>
      </p:scale>
      <p:origin x="0" y="-4968"/>
    </p:cViewPr>
  </p:sorterViewPr>
  <p:notesViewPr>
    <p:cSldViewPr>
      <p:cViewPr>
        <p:scale>
          <a:sx n="100" d="100"/>
          <a:sy n="100" d="100"/>
        </p:scale>
        <p:origin x="1806" y="-231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notesMaster" Target="notesMasters/notesMaster1.xml"/><Relationship Id="rId53" Type="http://schemas.openxmlformats.org/officeDocument/2006/relationships/customXml" Target="../customXml/item2.xml"/><Relationship Id="rId5" Type="http://schemas.openxmlformats.org/officeDocument/2006/relationships/slideMaster" Target="slideMasters/slideMaster5.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customXml" Target="../customXml/item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6B4196-281B-43EA-96A6-DB4F6EB2ACAF}" type="doc">
      <dgm:prSet loTypeId="urn:microsoft.com/office/officeart/2005/8/layout/process1" loCatId="process" qsTypeId="urn:microsoft.com/office/officeart/2005/8/quickstyle/simple1" qsCatId="simple" csTypeId="urn:microsoft.com/office/officeart/2005/8/colors/accent1_2" csCatId="accent1" phldr="1"/>
      <dgm:spPr/>
    </dgm:pt>
    <dgm:pt modelId="{345E134F-426A-4903-8559-BCEB8E24D896}">
      <dgm:prSet phldrT="[Texto]" custT="1"/>
      <dgm:spPr>
        <a:solidFill>
          <a:schemeClr val="accent5">
            <a:lumMod val="75000"/>
          </a:schemeClr>
        </a:solidFill>
      </dgm:spPr>
      <dgm:t>
        <a:bodyPr/>
        <a:lstStyle/>
        <a:p>
          <a:r>
            <a:rPr lang="pt-PT" sz="2400" b="1" dirty="0">
              <a:solidFill>
                <a:srgbClr val="FFFF00"/>
              </a:solidFill>
              <a:latin typeface="Candara" panose="020E0502030303020204" pitchFamily="34" charset="0"/>
            </a:rPr>
            <a:t>PLM</a:t>
          </a:r>
        </a:p>
      </dgm:t>
    </dgm:pt>
    <dgm:pt modelId="{79CF367F-7527-4C75-8FB2-74B10CBF1B61}" type="parTrans" cxnId="{65B50654-D9DA-4ADF-9E4F-46ACFAFC2615}">
      <dgm:prSet/>
      <dgm:spPr/>
      <dgm:t>
        <a:bodyPr/>
        <a:lstStyle/>
        <a:p>
          <a:endParaRPr lang="pt-PT"/>
        </a:p>
      </dgm:t>
    </dgm:pt>
    <dgm:pt modelId="{73DC2B2F-D1DA-4980-8B84-B0525C42B244}" type="sibTrans" cxnId="{65B50654-D9DA-4ADF-9E4F-46ACFAFC2615}">
      <dgm:prSet/>
      <dgm:spPr>
        <a:solidFill>
          <a:schemeClr val="accent5">
            <a:lumMod val="75000"/>
          </a:schemeClr>
        </a:solidFill>
      </dgm:spPr>
      <dgm:t>
        <a:bodyPr/>
        <a:lstStyle/>
        <a:p>
          <a:endParaRPr lang="pt-PT"/>
        </a:p>
      </dgm:t>
    </dgm:pt>
    <dgm:pt modelId="{18755B7E-7AE5-42B1-91CD-44651A3C9AE3}">
      <dgm:prSet phldrT="[Texto]" custT="1"/>
      <dgm:spPr/>
      <dgm:t>
        <a:bodyPr/>
        <a:lstStyle/>
        <a:p>
          <a:r>
            <a:rPr lang="pt-PT" sz="2400" b="1" dirty="0">
              <a:solidFill>
                <a:srgbClr val="FFFF00"/>
              </a:solidFill>
              <a:latin typeface="Candara" panose="020E0502030303020204" pitchFamily="34" charset="0"/>
            </a:rPr>
            <a:t>SLEF</a:t>
          </a:r>
        </a:p>
      </dgm:t>
    </dgm:pt>
    <dgm:pt modelId="{99B8F84D-7B4D-448A-9183-0DA1E7BD70B1}" type="parTrans" cxnId="{EC58B17D-BD09-4C15-926A-58F7A06120C5}">
      <dgm:prSet/>
      <dgm:spPr/>
      <dgm:t>
        <a:bodyPr/>
        <a:lstStyle/>
        <a:p>
          <a:endParaRPr lang="pt-PT"/>
        </a:p>
      </dgm:t>
    </dgm:pt>
    <dgm:pt modelId="{E63A1BB7-C101-4905-BB14-962BE87EF641}" type="sibTrans" cxnId="{EC58B17D-BD09-4C15-926A-58F7A06120C5}">
      <dgm:prSet/>
      <dgm:spPr>
        <a:solidFill>
          <a:schemeClr val="accent5">
            <a:lumMod val="75000"/>
          </a:schemeClr>
        </a:solidFill>
      </dgm:spPr>
      <dgm:t>
        <a:bodyPr/>
        <a:lstStyle/>
        <a:p>
          <a:endParaRPr lang="pt-PT"/>
        </a:p>
      </dgm:t>
    </dgm:pt>
    <dgm:pt modelId="{F0F37FEC-2003-48F7-81F4-6ADE4F85E767}">
      <dgm:prSet phldrT="[Texto]" custT="1"/>
      <dgm:spPr/>
      <dgm:t>
        <a:bodyPr/>
        <a:lstStyle/>
        <a:p>
          <a:r>
            <a:rPr lang="pt-PT" sz="2400" b="1" dirty="0">
              <a:solidFill>
                <a:srgbClr val="FFFF00"/>
              </a:solidFill>
              <a:latin typeface="Candara" panose="020E0502030303020204" pitchFamily="34" charset="0"/>
            </a:rPr>
            <a:t>SLM</a:t>
          </a:r>
        </a:p>
      </dgm:t>
    </dgm:pt>
    <dgm:pt modelId="{4E22A8BF-C4CF-4DCD-A257-AC14E7F8004C}" type="parTrans" cxnId="{EFCC482E-B14E-46A2-925C-AD45D3153EFB}">
      <dgm:prSet/>
      <dgm:spPr/>
      <dgm:t>
        <a:bodyPr/>
        <a:lstStyle/>
        <a:p>
          <a:endParaRPr lang="pt-PT"/>
        </a:p>
      </dgm:t>
    </dgm:pt>
    <dgm:pt modelId="{8F26A16F-3D0C-450A-834E-054392C6CA98}" type="sibTrans" cxnId="{EFCC482E-B14E-46A2-925C-AD45D3153EFB}">
      <dgm:prSet/>
      <dgm:spPr/>
      <dgm:t>
        <a:bodyPr/>
        <a:lstStyle/>
        <a:p>
          <a:endParaRPr lang="pt-PT"/>
        </a:p>
      </dgm:t>
    </dgm:pt>
    <dgm:pt modelId="{4FC16B9F-2786-4698-BBB8-0DD0092193B6}" type="pres">
      <dgm:prSet presAssocID="{A76B4196-281B-43EA-96A6-DB4F6EB2ACAF}" presName="Name0" presStyleCnt="0">
        <dgm:presLayoutVars>
          <dgm:dir/>
          <dgm:resizeHandles val="exact"/>
        </dgm:presLayoutVars>
      </dgm:prSet>
      <dgm:spPr/>
    </dgm:pt>
    <dgm:pt modelId="{B6D179FB-8827-4A13-9F10-620DAAF0EC15}" type="pres">
      <dgm:prSet presAssocID="{345E134F-426A-4903-8559-BCEB8E24D896}" presName="node" presStyleLbl="node1" presStyleIdx="0" presStyleCnt="3" custLinFactNeighborX="5790" custLinFactNeighborY="7277">
        <dgm:presLayoutVars>
          <dgm:bulletEnabled val="1"/>
        </dgm:presLayoutVars>
      </dgm:prSet>
      <dgm:spPr/>
    </dgm:pt>
    <dgm:pt modelId="{92E3B14A-28C0-431C-A0DD-80F6AC077A02}" type="pres">
      <dgm:prSet presAssocID="{73DC2B2F-D1DA-4980-8B84-B0525C42B244}" presName="sibTrans" presStyleLbl="sibTrans2D1" presStyleIdx="0" presStyleCnt="2" custLinFactNeighborY="-9882"/>
      <dgm:spPr/>
    </dgm:pt>
    <dgm:pt modelId="{4D2881F9-0A8C-4C86-B705-59F75979DC06}" type="pres">
      <dgm:prSet presAssocID="{73DC2B2F-D1DA-4980-8B84-B0525C42B244}" presName="connectorText" presStyleLbl="sibTrans2D1" presStyleIdx="0" presStyleCnt="2"/>
      <dgm:spPr/>
    </dgm:pt>
    <dgm:pt modelId="{F3DE4B10-77AA-4BF5-9DCD-F998BB3F8230}" type="pres">
      <dgm:prSet presAssocID="{18755B7E-7AE5-42B1-91CD-44651A3C9AE3}" presName="node" presStyleLbl="node1" presStyleIdx="1" presStyleCnt="3">
        <dgm:presLayoutVars>
          <dgm:bulletEnabled val="1"/>
        </dgm:presLayoutVars>
      </dgm:prSet>
      <dgm:spPr/>
    </dgm:pt>
    <dgm:pt modelId="{2EA36BF9-A11C-4307-83FA-AAFB300CECEF}" type="pres">
      <dgm:prSet presAssocID="{E63A1BB7-C101-4905-BB14-962BE87EF641}" presName="sibTrans" presStyleLbl="sibTrans2D1" presStyleIdx="1" presStyleCnt="2"/>
      <dgm:spPr/>
    </dgm:pt>
    <dgm:pt modelId="{2D5526F9-EF7D-4BB8-B14B-F7D24A856F49}" type="pres">
      <dgm:prSet presAssocID="{E63A1BB7-C101-4905-BB14-962BE87EF641}" presName="connectorText" presStyleLbl="sibTrans2D1" presStyleIdx="1" presStyleCnt="2"/>
      <dgm:spPr/>
    </dgm:pt>
    <dgm:pt modelId="{D64835D4-3373-4BB5-BF82-D279E9735C79}" type="pres">
      <dgm:prSet presAssocID="{F0F37FEC-2003-48F7-81F4-6ADE4F85E767}" presName="node" presStyleLbl="node1" presStyleIdx="2" presStyleCnt="3">
        <dgm:presLayoutVars>
          <dgm:bulletEnabled val="1"/>
        </dgm:presLayoutVars>
      </dgm:prSet>
      <dgm:spPr/>
    </dgm:pt>
  </dgm:ptLst>
  <dgm:cxnLst>
    <dgm:cxn modelId="{60DD390D-A71E-43A5-9E8E-7AF59A98ABF5}" type="presOf" srcId="{345E134F-426A-4903-8559-BCEB8E24D896}" destId="{B6D179FB-8827-4A13-9F10-620DAAF0EC15}" srcOrd="0" destOrd="0" presId="urn:microsoft.com/office/officeart/2005/8/layout/process1"/>
    <dgm:cxn modelId="{EFCC482E-B14E-46A2-925C-AD45D3153EFB}" srcId="{A76B4196-281B-43EA-96A6-DB4F6EB2ACAF}" destId="{F0F37FEC-2003-48F7-81F4-6ADE4F85E767}" srcOrd="2" destOrd="0" parTransId="{4E22A8BF-C4CF-4DCD-A257-AC14E7F8004C}" sibTransId="{8F26A16F-3D0C-450A-834E-054392C6CA98}"/>
    <dgm:cxn modelId="{467CA73B-51BD-4A4A-81A2-7F2C91268189}" type="presOf" srcId="{E63A1BB7-C101-4905-BB14-962BE87EF641}" destId="{2EA36BF9-A11C-4307-83FA-AAFB300CECEF}" srcOrd="0" destOrd="0" presId="urn:microsoft.com/office/officeart/2005/8/layout/process1"/>
    <dgm:cxn modelId="{1D433E4C-5564-4A73-A70B-BB48EB0319A2}" type="presOf" srcId="{F0F37FEC-2003-48F7-81F4-6ADE4F85E767}" destId="{D64835D4-3373-4BB5-BF82-D279E9735C79}" srcOrd="0" destOrd="0" presId="urn:microsoft.com/office/officeart/2005/8/layout/process1"/>
    <dgm:cxn modelId="{65B50654-D9DA-4ADF-9E4F-46ACFAFC2615}" srcId="{A76B4196-281B-43EA-96A6-DB4F6EB2ACAF}" destId="{345E134F-426A-4903-8559-BCEB8E24D896}" srcOrd="0" destOrd="0" parTransId="{79CF367F-7527-4C75-8FB2-74B10CBF1B61}" sibTransId="{73DC2B2F-D1DA-4980-8B84-B0525C42B244}"/>
    <dgm:cxn modelId="{EC58B17D-BD09-4C15-926A-58F7A06120C5}" srcId="{A76B4196-281B-43EA-96A6-DB4F6EB2ACAF}" destId="{18755B7E-7AE5-42B1-91CD-44651A3C9AE3}" srcOrd="1" destOrd="0" parTransId="{99B8F84D-7B4D-448A-9183-0DA1E7BD70B1}" sibTransId="{E63A1BB7-C101-4905-BB14-962BE87EF641}"/>
    <dgm:cxn modelId="{415BFF84-7761-4533-B8D5-27A4FECE3CC3}" type="presOf" srcId="{A76B4196-281B-43EA-96A6-DB4F6EB2ACAF}" destId="{4FC16B9F-2786-4698-BBB8-0DD0092193B6}" srcOrd="0" destOrd="0" presId="urn:microsoft.com/office/officeart/2005/8/layout/process1"/>
    <dgm:cxn modelId="{0B4B0293-E54F-4052-B734-2B29FD280C4E}" type="presOf" srcId="{18755B7E-7AE5-42B1-91CD-44651A3C9AE3}" destId="{F3DE4B10-77AA-4BF5-9DCD-F998BB3F8230}" srcOrd="0" destOrd="0" presId="urn:microsoft.com/office/officeart/2005/8/layout/process1"/>
    <dgm:cxn modelId="{B50554A0-87F1-44CE-9C59-10F141943434}" type="presOf" srcId="{E63A1BB7-C101-4905-BB14-962BE87EF641}" destId="{2D5526F9-EF7D-4BB8-B14B-F7D24A856F49}" srcOrd="1" destOrd="0" presId="urn:microsoft.com/office/officeart/2005/8/layout/process1"/>
    <dgm:cxn modelId="{9079BBAE-FDD1-4A37-BC20-EA561650F5A1}" type="presOf" srcId="{73DC2B2F-D1DA-4980-8B84-B0525C42B244}" destId="{92E3B14A-28C0-431C-A0DD-80F6AC077A02}" srcOrd="0" destOrd="0" presId="urn:microsoft.com/office/officeart/2005/8/layout/process1"/>
    <dgm:cxn modelId="{2B34DBCE-6F0C-4EF2-A0E0-080404593746}" type="presOf" srcId="{73DC2B2F-D1DA-4980-8B84-B0525C42B244}" destId="{4D2881F9-0A8C-4C86-B705-59F75979DC06}" srcOrd="1" destOrd="0" presId="urn:microsoft.com/office/officeart/2005/8/layout/process1"/>
    <dgm:cxn modelId="{F8E00E87-3983-4263-B913-1A23272B98DB}" type="presParOf" srcId="{4FC16B9F-2786-4698-BBB8-0DD0092193B6}" destId="{B6D179FB-8827-4A13-9F10-620DAAF0EC15}" srcOrd="0" destOrd="0" presId="urn:microsoft.com/office/officeart/2005/8/layout/process1"/>
    <dgm:cxn modelId="{EA200183-4B28-43E6-91F0-E8634BB34B5A}" type="presParOf" srcId="{4FC16B9F-2786-4698-BBB8-0DD0092193B6}" destId="{92E3B14A-28C0-431C-A0DD-80F6AC077A02}" srcOrd="1" destOrd="0" presId="urn:microsoft.com/office/officeart/2005/8/layout/process1"/>
    <dgm:cxn modelId="{76C247B3-23F2-405C-8BBE-06CF4DE811CF}" type="presParOf" srcId="{92E3B14A-28C0-431C-A0DD-80F6AC077A02}" destId="{4D2881F9-0A8C-4C86-B705-59F75979DC06}" srcOrd="0" destOrd="0" presId="urn:microsoft.com/office/officeart/2005/8/layout/process1"/>
    <dgm:cxn modelId="{58EF472C-471D-49CC-BA0F-680FDEF3BD55}" type="presParOf" srcId="{4FC16B9F-2786-4698-BBB8-0DD0092193B6}" destId="{F3DE4B10-77AA-4BF5-9DCD-F998BB3F8230}" srcOrd="2" destOrd="0" presId="urn:microsoft.com/office/officeart/2005/8/layout/process1"/>
    <dgm:cxn modelId="{78FEE912-5492-4269-B524-796008487C69}" type="presParOf" srcId="{4FC16B9F-2786-4698-BBB8-0DD0092193B6}" destId="{2EA36BF9-A11C-4307-83FA-AAFB300CECEF}" srcOrd="3" destOrd="0" presId="urn:microsoft.com/office/officeart/2005/8/layout/process1"/>
    <dgm:cxn modelId="{AAE4DCAE-EDA9-4820-A48F-E479524FA2C1}" type="presParOf" srcId="{2EA36BF9-A11C-4307-83FA-AAFB300CECEF}" destId="{2D5526F9-EF7D-4BB8-B14B-F7D24A856F49}" srcOrd="0" destOrd="0" presId="urn:microsoft.com/office/officeart/2005/8/layout/process1"/>
    <dgm:cxn modelId="{478BACAF-F490-43F9-A344-2DC4B14340AF}" type="presParOf" srcId="{4FC16B9F-2786-4698-BBB8-0DD0092193B6}" destId="{D64835D4-3373-4BB5-BF82-D279E9735C79}"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D179FB-8827-4A13-9F10-620DAAF0EC15}">
      <dsp:nvSpPr>
        <dsp:cNvPr id="0" name=""/>
        <dsp:cNvSpPr/>
      </dsp:nvSpPr>
      <dsp:spPr>
        <a:xfrm>
          <a:off x="27857" y="137332"/>
          <a:ext cx="1051016" cy="630610"/>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pt-PT" sz="2400" b="1" kern="1200" dirty="0">
              <a:solidFill>
                <a:srgbClr val="FFFF00"/>
              </a:solidFill>
              <a:latin typeface="Candara" panose="020E0502030303020204" pitchFamily="34" charset="0"/>
            </a:rPr>
            <a:t>PLM</a:t>
          </a:r>
        </a:p>
      </dsp:txBody>
      <dsp:txXfrm>
        <a:off x="46327" y="155802"/>
        <a:ext cx="1014076" cy="593670"/>
      </dsp:txXfrm>
    </dsp:sp>
    <dsp:sp modelId="{92E3B14A-28C0-431C-A0DD-80F6AC077A02}">
      <dsp:nvSpPr>
        <dsp:cNvPr id="0" name=""/>
        <dsp:cNvSpPr/>
      </dsp:nvSpPr>
      <dsp:spPr>
        <a:xfrm rot="21491020">
          <a:off x="1177838" y="273420"/>
          <a:ext cx="210020" cy="260652"/>
        </a:xfrm>
        <a:prstGeom prst="rightArrow">
          <a:avLst>
            <a:gd name="adj1" fmla="val 60000"/>
            <a:gd name="adj2" fmla="val 50000"/>
          </a:avLst>
        </a:prstGeom>
        <a:solidFill>
          <a:schemeClr val="accent5">
            <a:lumMod val="7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pt-PT" sz="1100" kern="1200"/>
        </a:p>
      </dsp:txBody>
      <dsp:txXfrm>
        <a:off x="1177854" y="326549"/>
        <a:ext cx="147014" cy="156392"/>
      </dsp:txXfrm>
    </dsp:sp>
    <dsp:sp modelId="{F3DE4B10-77AA-4BF5-9DCD-F998BB3F8230}">
      <dsp:nvSpPr>
        <dsp:cNvPr id="0" name=""/>
        <dsp:cNvSpPr/>
      </dsp:nvSpPr>
      <dsp:spPr>
        <a:xfrm>
          <a:off x="1474940" y="91442"/>
          <a:ext cx="1051016" cy="6306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pt-PT" sz="2400" b="1" kern="1200" dirty="0">
              <a:solidFill>
                <a:srgbClr val="FFFF00"/>
              </a:solidFill>
              <a:latin typeface="Candara" panose="020E0502030303020204" pitchFamily="34" charset="0"/>
            </a:rPr>
            <a:t>SLEF</a:t>
          </a:r>
        </a:p>
      </dsp:txBody>
      <dsp:txXfrm>
        <a:off x="1493410" y="109912"/>
        <a:ext cx="1014076" cy="593670"/>
      </dsp:txXfrm>
    </dsp:sp>
    <dsp:sp modelId="{2EA36BF9-A11C-4307-83FA-AAFB300CECEF}">
      <dsp:nvSpPr>
        <dsp:cNvPr id="0" name=""/>
        <dsp:cNvSpPr/>
      </dsp:nvSpPr>
      <dsp:spPr>
        <a:xfrm>
          <a:off x="2631058" y="276421"/>
          <a:ext cx="222815" cy="260652"/>
        </a:xfrm>
        <a:prstGeom prst="rightArrow">
          <a:avLst>
            <a:gd name="adj1" fmla="val 60000"/>
            <a:gd name="adj2" fmla="val 50000"/>
          </a:avLst>
        </a:prstGeom>
        <a:solidFill>
          <a:schemeClr val="accent5">
            <a:lumMod val="7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pt-PT" sz="1100" kern="1200"/>
        </a:p>
      </dsp:txBody>
      <dsp:txXfrm>
        <a:off x="2631058" y="328551"/>
        <a:ext cx="155971" cy="156392"/>
      </dsp:txXfrm>
    </dsp:sp>
    <dsp:sp modelId="{D64835D4-3373-4BB5-BF82-D279E9735C79}">
      <dsp:nvSpPr>
        <dsp:cNvPr id="0" name=""/>
        <dsp:cNvSpPr/>
      </dsp:nvSpPr>
      <dsp:spPr>
        <a:xfrm>
          <a:off x="2946363" y="91442"/>
          <a:ext cx="1051016" cy="6306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pt-PT" sz="2400" b="1" kern="1200" dirty="0">
              <a:solidFill>
                <a:srgbClr val="FFFF00"/>
              </a:solidFill>
              <a:latin typeface="Candara" panose="020E0502030303020204" pitchFamily="34" charset="0"/>
            </a:rPr>
            <a:t>SLM</a:t>
          </a:r>
        </a:p>
      </dsp:txBody>
      <dsp:txXfrm>
        <a:off x="2964833" y="109912"/>
        <a:ext cx="1014076" cy="59367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38" name="Rectangle 102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dirty="0">
                <a:latin typeface="Arial" pitchFamily="-107" charset="0"/>
              </a:defRPr>
            </a:lvl1pPr>
          </a:lstStyle>
          <a:p>
            <a:pPr>
              <a:defRPr/>
            </a:pPr>
            <a:endParaRPr lang="en-US"/>
          </a:p>
        </p:txBody>
      </p:sp>
      <p:sp>
        <p:nvSpPr>
          <p:cNvPr id="65539" name="Rectangle 1027"/>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dirty="0">
                <a:latin typeface="Arial" pitchFamily="-107" charset="0"/>
              </a:defRPr>
            </a:lvl1pPr>
          </a:lstStyle>
          <a:p>
            <a:pPr>
              <a:defRPr/>
            </a:pPr>
            <a:endParaRPr lang="en-US"/>
          </a:p>
        </p:txBody>
      </p:sp>
      <p:sp>
        <p:nvSpPr>
          <p:cNvPr id="65540" name="Rectangle 1028"/>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dirty="0">
                <a:latin typeface="Arial" pitchFamily="-107" charset="0"/>
              </a:defRPr>
            </a:lvl1pPr>
          </a:lstStyle>
          <a:p>
            <a:pPr>
              <a:defRPr/>
            </a:pPr>
            <a:endParaRPr lang="en-US"/>
          </a:p>
        </p:txBody>
      </p:sp>
      <p:sp>
        <p:nvSpPr>
          <p:cNvPr id="65541" name="Rectangle 1029"/>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07" charset="0"/>
              </a:defRPr>
            </a:lvl1pPr>
          </a:lstStyle>
          <a:p>
            <a:pPr>
              <a:defRPr/>
            </a:pPr>
            <a:fld id="{3DBF500C-6DFE-1744-90AE-2459E34535D1}" type="slidenum">
              <a:rPr lang="en-US"/>
              <a:pPr>
                <a:defRPr/>
              </a:pPr>
              <a:t>‹nº›</a:t>
            </a:fld>
            <a:endParaRPr lang="en-US"/>
          </a:p>
        </p:txBody>
      </p:sp>
    </p:spTree>
    <p:extLst>
      <p:ext uri="{BB962C8B-B14F-4D97-AF65-F5344CB8AC3E}">
        <p14:creationId xmlns:p14="http://schemas.microsoft.com/office/powerpoint/2010/main" val="146437371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102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dirty="0">
                <a:latin typeface="Arial" pitchFamily="-107" charset="0"/>
              </a:defRPr>
            </a:lvl1pPr>
          </a:lstStyle>
          <a:p>
            <a:pPr>
              <a:defRPr/>
            </a:pPr>
            <a:endParaRPr lang="en-US"/>
          </a:p>
        </p:txBody>
      </p:sp>
      <p:sp>
        <p:nvSpPr>
          <p:cNvPr id="22531" name="Rectangle 1027"/>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dirty="0">
                <a:latin typeface="Arial" pitchFamily="-107" charset="0"/>
              </a:defRPr>
            </a:lvl1pPr>
          </a:lstStyle>
          <a:p>
            <a:pPr>
              <a:defRPr/>
            </a:pPr>
            <a:endParaRPr lang="en-US"/>
          </a:p>
        </p:txBody>
      </p:sp>
      <p:sp>
        <p:nvSpPr>
          <p:cNvPr id="16388" name="Rectangle 1028"/>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1029"/>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1030"/>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dirty="0">
                <a:latin typeface="Arial" pitchFamily="-107" charset="0"/>
              </a:defRPr>
            </a:lvl1pPr>
          </a:lstStyle>
          <a:p>
            <a:pPr>
              <a:defRPr/>
            </a:pPr>
            <a:endParaRPr lang="en-US"/>
          </a:p>
        </p:txBody>
      </p:sp>
      <p:sp>
        <p:nvSpPr>
          <p:cNvPr id="22535" name="Rectangle 1031"/>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07" charset="0"/>
              </a:defRPr>
            </a:lvl1pPr>
          </a:lstStyle>
          <a:p>
            <a:pPr>
              <a:defRPr/>
            </a:pPr>
            <a:fld id="{057EF538-FAB5-E04E-9D94-DFF0DAB23243}" type="slidenum">
              <a:rPr lang="en-AU"/>
              <a:pPr>
                <a:defRPr/>
              </a:pPr>
              <a:t>‹nº›</a:t>
            </a:fld>
            <a:endParaRPr lang="en-AU"/>
          </a:p>
        </p:txBody>
      </p:sp>
    </p:spTree>
    <p:extLst>
      <p:ext uri="{BB962C8B-B14F-4D97-AF65-F5344CB8AC3E}">
        <p14:creationId xmlns:p14="http://schemas.microsoft.com/office/powerpoint/2010/main" val="151185290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05178E-8A68-41BB-90EB-E21B469BFCF0}"/>
              </a:ext>
            </a:extLst>
          </p:cNvPr>
          <p:cNvSpPr>
            <a:spLocks noGrp="1"/>
          </p:cNvSpPr>
          <p:nvPr>
            <p:ph type="ctrTitle"/>
          </p:nvPr>
        </p:nvSpPr>
        <p:spPr>
          <a:xfrm>
            <a:off x="1143000" y="1122363"/>
            <a:ext cx="6858000" cy="2387600"/>
          </a:xfrm>
        </p:spPr>
        <p:txBody>
          <a:bodyPr anchor="b"/>
          <a:lstStyle>
            <a:lvl1pPr algn="ctr">
              <a:defRPr sz="6000"/>
            </a:lvl1pPr>
          </a:lstStyle>
          <a:p>
            <a:r>
              <a:rPr lang="pt-PT"/>
              <a:t>Clique para editar o estilo de título do Modelo Global</a:t>
            </a:r>
          </a:p>
        </p:txBody>
      </p:sp>
      <p:sp>
        <p:nvSpPr>
          <p:cNvPr id="3" name="Subtítulo 2">
            <a:extLst>
              <a:ext uri="{FF2B5EF4-FFF2-40B4-BE49-F238E27FC236}">
                <a16:creationId xmlns:a16="http://schemas.microsoft.com/office/drawing/2014/main" id="{3841028E-9125-478D-ADA9-3173ED6101F3}"/>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de subtítulo do Modelo Global</a:t>
            </a:r>
          </a:p>
        </p:txBody>
      </p:sp>
      <p:sp>
        <p:nvSpPr>
          <p:cNvPr id="4" name="Marcador de Posição da Data 3">
            <a:extLst>
              <a:ext uri="{FF2B5EF4-FFF2-40B4-BE49-F238E27FC236}">
                <a16:creationId xmlns:a16="http://schemas.microsoft.com/office/drawing/2014/main" id="{C077C517-8ED9-413B-8217-670D679B46B8}"/>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5" name="Marcador de Posição do Rodapé 4">
            <a:extLst>
              <a:ext uri="{FF2B5EF4-FFF2-40B4-BE49-F238E27FC236}">
                <a16:creationId xmlns:a16="http://schemas.microsoft.com/office/drawing/2014/main" id="{53BC2AE1-06D8-4A65-8AD8-23AD75480F3B}"/>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DFC4A4F3-947A-4BCF-A449-995677F72F24}"/>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3934541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5E373B-F43B-4C9B-B423-99D1A7098080}"/>
              </a:ext>
            </a:extLst>
          </p:cNvPr>
          <p:cNvSpPr>
            <a:spLocks noGrp="1"/>
          </p:cNvSpPr>
          <p:nvPr>
            <p:ph type="title"/>
          </p:nvPr>
        </p:nvSpPr>
        <p:spPr/>
        <p:txBody>
          <a:bodyPr/>
          <a:lstStyle/>
          <a:p>
            <a:r>
              <a:rPr lang="pt-PT"/>
              <a:t>Clique para editar o estilo de título do Modelo Global</a:t>
            </a:r>
          </a:p>
        </p:txBody>
      </p:sp>
      <p:sp>
        <p:nvSpPr>
          <p:cNvPr id="3" name="Marcador de Posição de Texto Vertical 2">
            <a:extLst>
              <a:ext uri="{FF2B5EF4-FFF2-40B4-BE49-F238E27FC236}">
                <a16:creationId xmlns:a16="http://schemas.microsoft.com/office/drawing/2014/main" id="{468FA20C-6B80-4B17-9937-F8A380FF51D3}"/>
              </a:ext>
            </a:extLst>
          </p:cNvPr>
          <p:cNvSpPr>
            <a:spLocks noGrp="1"/>
          </p:cNvSpPr>
          <p:nvPr>
            <p:ph type="body" orient="vert" idx="1"/>
          </p:nvPr>
        </p:nvSpPr>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a:extLst>
              <a:ext uri="{FF2B5EF4-FFF2-40B4-BE49-F238E27FC236}">
                <a16:creationId xmlns:a16="http://schemas.microsoft.com/office/drawing/2014/main" id="{639595A6-1A27-4F42-BCA7-84285480996A}"/>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5" name="Marcador de Posição do Rodapé 4">
            <a:extLst>
              <a:ext uri="{FF2B5EF4-FFF2-40B4-BE49-F238E27FC236}">
                <a16:creationId xmlns:a16="http://schemas.microsoft.com/office/drawing/2014/main" id="{2C9DE19B-98F9-427B-A6DD-8DF33FA96B9A}"/>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83A98CC6-8BAB-4696-8680-5B0D6DF28EE7}"/>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2155543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6E9D3BC-F868-45EB-BADF-9CD625C7A04F}"/>
              </a:ext>
            </a:extLst>
          </p:cNvPr>
          <p:cNvSpPr>
            <a:spLocks noGrp="1"/>
          </p:cNvSpPr>
          <p:nvPr>
            <p:ph type="title" orient="vert"/>
          </p:nvPr>
        </p:nvSpPr>
        <p:spPr>
          <a:xfrm>
            <a:off x="6543675" y="365125"/>
            <a:ext cx="1971675" cy="5811838"/>
          </a:xfrm>
        </p:spPr>
        <p:txBody>
          <a:bodyPr vert="eaVert"/>
          <a:lstStyle/>
          <a:p>
            <a:r>
              <a:rPr lang="pt-PT"/>
              <a:t>Clique para editar o estilo de título do Modelo Global</a:t>
            </a:r>
          </a:p>
        </p:txBody>
      </p:sp>
      <p:sp>
        <p:nvSpPr>
          <p:cNvPr id="3" name="Marcador de Posição de Texto Vertical 2">
            <a:extLst>
              <a:ext uri="{FF2B5EF4-FFF2-40B4-BE49-F238E27FC236}">
                <a16:creationId xmlns:a16="http://schemas.microsoft.com/office/drawing/2014/main" id="{426C9646-8A94-4497-81D3-87D546D0768D}"/>
              </a:ext>
            </a:extLst>
          </p:cNvPr>
          <p:cNvSpPr>
            <a:spLocks noGrp="1"/>
          </p:cNvSpPr>
          <p:nvPr>
            <p:ph type="body" orient="vert" idx="1"/>
          </p:nvPr>
        </p:nvSpPr>
        <p:spPr>
          <a:xfrm>
            <a:off x="628650" y="365125"/>
            <a:ext cx="5762625" cy="5811838"/>
          </a:xfrm>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a:extLst>
              <a:ext uri="{FF2B5EF4-FFF2-40B4-BE49-F238E27FC236}">
                <a16:creationId xmlns:a16="http://schemas.microsoft.com/office/drawing/2014/main" id="{87710F52-A087-4CF1-8189-F53F4B38A7F9}"/>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5" name="Marcador de Posição do Rodapé 4">
            <a:extLst>
              <a:ext uri="{FF2B5EF4-FFF2-40B4-BE49-F238E27FC236}">
                <a16:creationId xmlns:a16="http://schemas.microsoft.com/office/drawing/2014/main" id="{BA9CC910-517A-4211-8B9C-225FC8E32190}"/>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CC3F4734-8A7A-4421-A229-B8BA24D1EF07}"/>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13657168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143000" y="1122363"/>
            <a:ext cx="6858000" cy="2387600"/>
          </a:xfrm>
        </p:spPr>
        <p:txBody>
          <a:bodyPr anchor="b"/>
          <a:lstStyle>
            <a:lvl1pPr algn="ctr">
              <a:defRPr sz="6000"/>
            </a:lvl1pPr>
          </a:lstStyle>
          <a:p>
            <a:r>
              <a:rPr lang="pt-PT"/>
              <a:t>Clique para editar o estilo</a:t>
            </a:r>
          </a:p>
        </p:txBody>
      </p:sp>
      <p:sp>
        <p:nvSpPr>
          <p:cNvPr id="3" name="Subtítulo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do subtítulo do Modelo Global</a:t>
            </a:r>
          </a:p>
        </p:txBody>
      </p:sp>
      <p:sp>
        <p:nvSpPr>
          <p:cNvPr id="4" name="Marcador de Posição da Data 3"/>
          <p:cNvSpPr>
            <a:spLocks noGrp="1"/>
          </p:cNvSpPr>
          <p:nvPr>
            <p:ph type="dt" sz="half" idx="10"/>
          </p:nvPr>
        </p:nvSpPr>
        <p:spPr/>
        <p:txBody>
          <a:bodyPr/>
          <a:lstStyle/>
          <a:p>
            <a:fld id="{94327A1F-BA85-4173-96C5-C07243DE12AF}" type="datetimeFigureOut">
              <a:rPr lang="pt-PT" smtClean="0"/>
              <a:t>17/05/2023</a:t>
            </a:fld>
            <a:endParaRPr lang="pt-PT"/>
          </a:p>
        </p:txBody>
      </p:sp>
      <p:sp>
        <p:nvSpPr>
          <p:cNvPr id="5" name="Marcador de Posição do Rodapé 4"/>
          <p:cNvSpPr>
            <a:spLocks noGrp="1"/>
          </p:cNvSpPr>
          <p:nvPr>
            <p:ph type="ftr" sz="quarter" idx="11"/>
          </p:nvPr>
        </p:nvSpPr>
        <p:spPr/>
        <p:txBody>
          <a:bodyPr/>
          <a:lstStyle/>
          <a:p>
            <a:endParaRPr lang="pt-PT"/>
          </a:p>
        </p:txBody>
      </p:sp>
      <p:sp>
        <p:nvSpPr>
          <p:cNvPr id="6" name="Marcador de Posição do Número do Diapositivo 5"/>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21587482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p>
        </p:txBody>
      </p:sp>
      <p:sp>
        <p:nvSpPr>
          <p:cNvPr id="3" name="Marcador de Posição de Conteúdo 2"/>
          <p:cNvSpPr>
            <a:spLocks noGrp="1"/>
          </p:cNvSpPr>
          <p:nvPr>
            <p:ph idx="1"/>
          </p:nvPr>
        </p:nvSpPr>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p:cNvSpPr>
            <a:spLocks noGrp="1"/>
          </p:cNvSpPr>
          <p:nvPr>
            <p:ph type="dt" sz="half" idx="10"/>
          </p:nvPr>
        </p:nvSpPr>
        <p:spPr/>
        <p:txBody>
          <a:bodyPr/>
          <a:lstStyle/>
          <a:p>
            <a:fld id="{94327A1F-BA85-4173-96C5-C07243DE12AF}" type="datetimeFigureOut">
              <a:rPr lang="pt-PT" smtClean="0"/>
              <a:t>17/05/2023</a:t>
            </a:fld>
            <a:endParaRPr lang="pt-PT"/>
          </a:p>
        </p:txBody>
      </p:sp>
      <p:sp>
        <p:nvSpPr>
          <p:cNvPr id="5" name="Marcador de Posição do Rodapé 4"/>
          <p:cNvSpPr>
            <a:spLocks noGrp="1"/>
          </p:cNvSpPr>
          <p:nvPr>
            <p:ph type="ftr" sz="quarter" idx="11"/>
          </p:nvPr>
        </p:nvSpPr>
        <p:spPr/>
        <p:txBody>
          <a:bodyPr/>
          <a:lstStyle/>
          <a:p>
            <a:endParaRPr lang="pt-PT"/>
          </a:p>
        </p:txBody>
      </p:sp>
      <p:sp>
        <p:nvSpPr>
          <p:cNvPr id="6" name="Marcador de Posição do Número do Diapositivo 5"/>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15742738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ítulo 1"/>
          <p:cNvSpPr>
            <a:spLocks noGrp="1"/>
          </p:cNvSpPr>
          <p:nvPr>
            <p:ph type="title"/>
          </p:nvPr>
        </p:nvSpPr>
        <p:spPr>
          <a:xfrm>
            <a:off x="623888" y="1709738"/>
            <a:ext cx="7886700" cy="2852737"/>
          </a:xfrm>
        </p:spPr>
        <p:txBody>
          <a:bodyPr anchor="b"/>
          <a:lstStyle>
            <a:lvl1pPr>
              <a:defRPr sz="6000"/>
            </a:lvl1pPr>
          </a:lstStyle>
          <a:p>
            <a:r>
              <a:rPr lang="pt-PT"/>
              <a:t>Clique para editar o estilo</a:t>
            </a:r>
          </a:p>
        </p:txBody>
      </p:sp>
      <p:sp>
        <p:nvSpPr>
          <p:cNvPr id="3" name="Marcador de Posição do Texto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Editar os estilos de texto do Modelo Global</a:t>
            </a:r>
          </a:p>
        </p:txBody>
      </p:sp>
      <p:sp>
        <p:nvSpPr>
          <p:cNvPr id="4" name="Marcador de Posição da Data 3"/>
          <p:cNvSpPr>
            <a:spLocks noGrp="1"/>
          </p:cNvSpPr>
          <p:nvPr>
            <p:ph type="dt" sz="half" idx="10"/>
          </p:nvPr>
        </p:nvSpPr>
        <p:spPr/>
        <p:txBody>
          <a:bodyPr/>
          <a:lstStyle/>
          <a:p>
            <a:fld id="{94327A1F-BA85-4173-96C5-C07243DE12AF}" type="datetimeFigureOut">
              <a:rPr lang="pt-PT" smtClean="0"/>
              <a:t>17/05/2023</a:t>
            </a:fld>
            <a:endParaRPr lang="pt-PT"/>
          </a:p>
        </p:txBody>
      </p:sp>
      <p:sp>
        <p:nvSpPr>
          <p:cNvPr id="5" name="Marcador de Posição do Rodapé 4"/>
          <p:cNvSpPr>
            <a:spLocks noGrp="1"/>
          </p:cNvSpPr>
          <p:nvPr>
            <p:ph type="ftr" sz="quarter" idx="11"/>
          </p:nvPr>
        </p:nvSpPr>
        <p:spPr/>
        <p:txBody>
          <a:bodyPr/>
          <a:lstStyle/>
          <a:p>
            <a:endParaRPr lang="pt-PT"/>
          </a:p>
        </p:txBody>
      </p:sp>
      <p:sp>
        <p:nvSpPr>
          <p:cNvPr id="6" name="Marcador de Posição do Número do Diapositivo 5"/>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11850295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p>
        </p:txBody>
      </p:sp>
      <p:sp>
        <p:nvSpPr>
          <p:cNvPr id="3" name="Marcador de Posição de Conteúdo 2"/>
          <p:cNvSpPr>
            <a:spLocks noGrp="1"/>
          </p:cNvSpPr>
          <p:nvPr>
            <p:ph sz="half" idx="1"/>
          </p:nvPr>
        </p:nvSpPr>
        <p:spPr>
          <a:xfrm>
            <a:off x="628650" y="1825625"/>
            <a:ext cx="386715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e Conteúdo 3"/>
          <p:cNvSpPr>
            <a:spLocks noGrp="1"/>
          </p:cNvSpPr>
          <p:nvPr>
            <p:ph sz="half" idx="2"/>
          </p:nvPr>
        </p:nvSpPr>
        <p:spPr>
          <a:xfrm>
            <a:off x="4648200" y="1825625"/>
            <a:ext cx="386715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5" name="Marcador de Posição da Data 4"/>
          <p:cNvSpPr>
            <a:spLocks noGrp="1"/>
          </p:cNvSpPr>
          <p:nvPr>
            <p:ph type="dt" sz="half" idx="10"/>
          </p:nvPr>
        </p:nvSpPr>
        <p:spPr/>
        <p:txBody>
          <a:bodyPr/>
          <a:lstStyle/>
          <a:p>
            <a:fld id="{94327A1F-BA85-4173-96C5-C07243DE12AF}" type="datetimeFigureOut">
              <a:rPr lang="pt-PT" smtClean="0"/>
              <a:t>17/05/2023</a:t>
            </a:fld>
            <a:endParaRPr lang="pt-PT"/>
          </a:p>
        </p:txBody>
      </p:sp>
      <p:sp>
        <p:nvSpPr>
          <p:cNvPr id="6" name="Marcador de Posição do Rodapé 5"/>
          <p:cNvSpPr>
            <a:spLocks noGrp="1"/>
          </p:cNvSpPr>
          <p:nvPr>
            <p:ph type="ftr" sz="quarter" idx="11"/>
          </p:nvPr>
        </p:nvSpPr>
        <p:spPr/>
        <p:txBody>
          <a:bodyPr/>
          <a:lstStyle/>
          <a:p>
            <a:endParaRPr lang="pt-PT"/>
          </a:p>
        </p:txBody>
      </p:sp>
      <p:sp>
        <p:nvSpPr>
          <p:cNvPr id="7" name="Marcador de Posição do Número do Diapositivo 6"/>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2110876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630238" y="365125"/>
            <a:ext cx="7886700" cy="1325563"/>
          </a:xfrm>
        </p:spPr>
        <p:txBody>
          <a:bodyPr/>
          <a:lstStyle/>
          <a:p>
            <a:r>
              <a:rPr lang="pt-PT"/>
              <a:t>Clique para editar o estilo</a:t>
            </a:r>
          </a:p>
        </p:txBody>
      </p:sp>
      <p:sp>
        <p:nvSpPr>
          <p:cNvPr id="3" name="Marcador de Posição do Texto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4" name="Marcador de Posição de Conteúdo 3"/>
          <p:cNvSpPr>
            <a:spLocks noGrp="1"/>
          </p:cNvSpPr>
          <p:nvPr>
            <p:ph sz="half" idx="2"/>
          </p:nvPr>
        </p:nvSpPr>
        <p:spPr>
          <a:xfrm>
            <a:off x="630238" y="2505075"/>
            <a:ext cx="3868737"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5" name="Marcador de Posição do Texto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6" name="Marcador de Posição de Conteúdo 5"/>
          <p:cNvSpPr>
            <a:spLocks noGrp="1"/>
          </p:cNvSpPr>
          <p:nvPr>
            <p:ph sz="quarter" idx="4"/>
          </p:nvPr>
        </p:nvSpPr>
        <p:spPr>
          <a:xfrm>
            <a:off x="4629150" y="2505075"/>
            <a:ext cx="3887788"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7" name="Marcador de Posição da Data 6"/>
          <p:cNvSpPr>
            <a:spLocks noGrp="1"/>
          </p:cNvSpPr>
          <p:nvPr>
            <p:ph type="dt" sz="half" idx="10"/>
          </p:nvPr>
        </p:nvSpPr>
        <p:spPr/>
        <p:txBody>
          <a:bodyPr/>
          <a:lstStyle/>
          <a:p>
            <a:fld id="{94327A1F-BA85-4173-96C5-C07243DE12AF}" type="datetimeFigureOut">
              <a:rPr lang="pt-PT" smtClean="0"/>
              <a:t>17/05/2023</a:t>
            </a:fld>
            <a:endParaRPr lang="pt-PT"/>
          </a:p>
        </p:txBody>
      </p:sp>
      <p:sp>
        <p:nvSpPr>
          <p:cNvPr id="8" name="Marcador de Posição do Rodapé 7"/>
          <p:cNvSpPr>
            <a:spLocks noGrp="1"/>
          </p:cNvSpPr>
          <p:nvPr>
            <p:ph type="ftr" sz="quarter" idx="11"/>
          </p:nvPr>
        </p:nvSpPr>
        <p:spPr/>
        <p:txBody>
          <a:bodyPr/>
          <a:lstStyle/>
          <a:p>
            <a:endParaRPr lang="pt-PT"/>
          </a:p>
        </p:txBody>
      </p:sp>
      <p:sp>
        <p:nvSpPr>
          <p:cNvPr id="9" name="Marcador de Posição do Número do Diapositivo 8"/>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6991043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p>
        </p:txBody>
      </p:sp>
      <p:sp>
        <p:nvSpPr>
          <p:cNvPr id="3" name="Marcador de Posição da Data 2"/>
          <p:cNvSpPr>
            <a:spLocks noGrp="1"/>
          </p:cNvSpPr>
          <p:nvPr>
            <p:ph type="dt" sz="half" idx="10"/>
          </p:nvPr>
        </p:nvSpPr>
        <p:spPr/>
        <p:txBody>
          <a:bodyPr/>
          <a:lstStyle/>
          <a:p>
            <a:fld id="{94327A1F-BA85-4173-96C5-C07243DE12AF}" type="datetimeFigureOut">
              <a:rPr lang="pt-PT" smtClean="0"/>
              <a:t>17/05/2023</a:t>
            </a:fld>
            <a:endParaRPr lang="pt-PT"/>
          </a:p>
        </p:txBody>
      </p:sp>
      <p:sp>
        <p:nvSpPr>
          <p:cNvPr id="4" name="Marcador de Posição do Rodapé 3"/>
          <p:cNvSpPr>
            <a:spLocks noGrp="1"/>
          </p:cNvSpPr>
          <p:nvPr>
            <p:ph type="ftr" sz="quarter" idx="11"/>
          </p:nvPr>
        </p:nvSpPr>
        <p:spPr/>
        <p:txBody>
          <a:bodyPr/>
          <a:lstStyle/>
          <a:p>
            <a:endParaRPr lang="pt-PT"/>
          </a:p>
        </p:txBody>
      </p:sp>
      <p:sp>
        <p:nvSpPr>
          <p:cNvPr id="5" name="Marcador de Posição do Número do Diapositivo 4"/>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2843160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a Data 1"/>
          <p:cNvSpPr>
            <a:spLocks noGrp="1"/>
          </p:cNvSpPr>
          <p:nvPr>
            <p:ph type="dt" sz="half" idx="10"/>
          </p:nvPr>
        </p:nvSpPr>
        <p:spPr/>
        <p:txBody>
          <a:bodyPr/>
          <a:lstStyle/>
          <a:p>
            <a:fld id="{94327A1F-BA85-4173-96C5-C07243DE12AF}" type="datetimeFigureOut">
              <a:rPr lang="pt-PT" smtClean="0"/>
              <a:t>17/05/2023</a:t>
            </a:fld>
            <a:endParaRPr lang="pt-PT"/>
          </a:p>
        </p:txBody>
      </p:sp>
      <p:sp>
        <p:nvSpPr>
          <p:cNvPr id="3" name="Marcador de Posição do Rodapé 2"/>
          <p:cNvSpPr>
            <a:spLocks noGrp="1"/>
          </p:cNvSpPr>
          <p:nvPr>
            <p:ph type="ftr" sz="quarter" idx="11"/>
          </p:nvPr>
        </p:nvSpPr>
        <p:spPr/>
        <p:txBody>
          <a:bodyPr/>
          <a:lstStyle/>
          <a:p>
            <a:endParaRPr lang="pt-PT"/>
          </a:p>
        </p:txBody>
      </p:sp>
      <p:sp>
        <p:nvSpPr>
          <p:cNvPr id="4" name="Marcador de Posição do Número do Diapositivo 3"/>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29898622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30238" y="457200"/>
            <a:ext cx="2949575" cy="1600200"/>
          </a:xfrm>
        </p:spPr>
        <p:txBody>
          <a:bodyPr anchor="b"/>
          <a:lstStyle>
            <a:lvl1pPr>
              <a:defRPr sz="3200"/>
            </a:lvl1pPr>
          </a:lstStyle>
          <a:p>
            <a:r>
              <a:rPr lang="pt-PT"/>
              <a:t>Clique para editar o estilo</a:t>
            </a:r>
          </a:p>
        </p:txBody>
      </p:sp>
      <p:sp>
        <p:nvSpPr>
          <p:cNvPr id="3" name="Marcador de Posição de Conteúdo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o Texto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p:cNvSpPr>
            <a:spLocks noGrp="1"/>
          </p:cNvSpPr>
          <p:nvPr>
            <p:ph type="dt" sz="half" idx="10"/>
          </p:nvPr>
        </p:nvSpPr>
        <p:spPr/>
        <p:txBody>
          <a:bodyPr/>
          <a:lstStyle/>
          <a:p>
            <a:fld id="{94327A1F-BA85-4173-96C5-C07243DE12AF}" type="datetimeFigureOut">
              <a:rPr lang="pt-PT" smtClean="0"/>
              <a:t>17/05/2023</a:t>
            </a:fld>
            <a:endParaRPr lang="pt-PT"/>
          </a:p>
        </p:txBody>
      </p:sp>
      <p:sp>
        <p:nvSpPr>
          <p:cNvPr id="6" name="Marcador de Posição do Rodapé 5"/>
          <p:cNvSpPr>
            <a:spLocks noGrp="1"/>
          </p:cNvSpPr>
          <p:nvPr>
            <p:ph type="ftr" sz="quarter" idx="11"/>
          </p:nvPr>
        </p:nvSpPr>
        <p:spPr/>
        <p:txBody>
          <a:bodyPr/>
          <a:lstStyle/>
          <a:p>
            <a:endParaRPr lang="pt-PT"/>
          </a:p>
        </p:txBody>
      </p:sp>
      <p:sp>
        <p:nvSpPr>
          <p:cNvPr id="7" name="Marcador de Posição do Número do Diapositivo 6"/>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2762575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CCEB75-B8D6-4FF8-A686-92A50F83B712}"/>
              </a:ext>
            </a:extLst>
          </p:cNvPr>
          <p:cNvSpPr>
            <a:spLocks noGrp="1"/>
          </p:cNvSpPr>
          <p:nvPr>
            <p:ph type="title"/>
          </p:nvPr>
        </p:nvSpPr>
        <p:spPr/>
        <p:txBody>
          <a:bodyPr/>
          <a:lstStyle/>
          <a:p>
            <a:r>
              <a:rPr lang="pt-PT"/>
              <a:t>Clique para editar o estilo de título do Modelo Global</a:t>
            </a:r>
          </a:p>
        </p:txBody>
      </p:sp>
      <p:sp>
        <p:nvSpPr>
          <p:cNvPr id="3" name="Marcador de Posição de Conteúdo 2">
            <a:extLst>
              <a:ext uri="{FF2B5EF4-FFF2-40B4-BE49-F238E27FC236}">
                <a16:creationId xmlns:a16="http://schemas.microsoft.com/office/drawing/2014/main" id="{A2C6CC1F-BC88-4E8D-BC41-EEA8F1EFA18E}"/>
              </a:ext>
            </a:extLst>
          </p:cNvPr>
          <p:cNvSpPr>
            <a:spLocks noGrp="1"/>
          </p:cNvSpPr>
          <p:nvPr>
            <p:ph idx="1"/>
          </p:nvPr>
        </p:nvSpPr>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a:extLst>
              <a:ext uri="{FF2B5EF4-FFF2-40B4-BE49-F238E27FC236}">
                <a16:creationId xmlns:a16="http://schemas.microsoft.com/office/drawing/2014/main" id="{F5B9D6AF-9337-4F2A-A4A2-E1BE5A87B2EC}"/>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5" name="Marcador de Posição do Rodapé 4">
            <a:extLst>
              <a:ext uri="{FF2B5EF4-FFF2-40B4-BE49-F238E27FC236}">
                <a16:creationId xmlns:a16="http://schemas.microsoft.com/office/drawing/2014/main" id="{C750D3AC-F4F9-467E-A36F-076856E49C74}"/>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57294AB9-79E1-44CD-AE10-216E97B4E4FF}"/>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39345347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30238" y="457200"/>
            <a:ext cx="2949575" cy="1600200"/>
          </a:xfrm>
        </p:spPr>
        <p:txBody>
          <a:bodyPr anchor="b"/>
          <a:lstStyle>
            <a:lvl1pPr>
              <a:defRPr sz="3200"/>
            </a:lvl1pPr>
          </a:lstStyle>
          <a:p>
            <a:r>
              <a:rPr lang="pt-PT"/>
              <a:t>Clique para editar o estilo</a:t>
            </a:r>
          </a:p>
        </p:txBody>
      </p:sp>
      <p:sp>
        <p:nvSpPr>
          <p:cNvPr id="3" name="Marcador de Posição da Imagem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PT"/>
          </a:p>
        </p:txBody>
      </p:sp>
      <p:sp>
        <p:nvSpPr>
          <p:cNvPr id="4" name="Marcador de Posição do Texto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p:cNvSpPr>
            <a:spLocks noGrp="1"/>
          </p:cNvSpPr>
          <p:nvPr>
            <p:ph type="dt" sz="half" idx="10"/>
          </p:nvPr>
        </p:nvSpPr>
        <p:spPr/>
        <p:txBody>
          <a:bodyPr/>
          <a:lstStyle/>
          <a:p>
            <a:fld id="{94327A1F-BA85-4173-96C5-C07243DE12AF}" type="datetimeFigureOut">
              <a:rPr lang="pt-PT" smtClean="0"/>
              <a:t>17/05/2023</a:t>
            </a:fld>
            <a:endParaRPr lang="pt-PT"/>
          </a:p>
        </p:txBody>
      </p:sp>
      <p:sp>
        <p:nvSpPr>
          <p:cNvPr id="6" name="Marcador de Posição do Rodapé 5"/>
          <p:cNvSpPr>
            <a:spLocks noGrp="1"/>
          </p:cNvSpPr>
          <p:nvPr>
            <p:ph type="ftr" sz="quarter" idx="11"/>
          </p:nvPr>
        </p:nvSpPr>
        <p:spPr/>
        <p:txBody>
          <a:bodyPr/>
          <a:lstStyle/>
          <a:p>
            <a:endParaRPr lang="pt-PT"/>
          </a:p>
        </p:txBody>
      </p:sp>
      <p:sp>
        <p:nvSpPr>
          <p:cNvPr id="7" name="Marcador de Posição do Número do Diapositivo 6"/>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14670804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p>
        </p:txBody>
      </p:sp>
      <p:sp>
        <p:nvSpPr>
          <p:cNvPr id="3" name="Marcador de Posição de Texto Vertical 2"/>
          <p:cNvSpPr>
            <a:spLocks noGrp="1"/>
          </p:cNvSpPr>
          <p:nvPr>
            <p:ph type="body" orient="vert" idx="1"/>
          </p:nvPr>
        </p:nvSpPr>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p:cNvSpPr>
            <a:spLocks noGrp="1"/>
          </p:cNvSpPr>
          <p:nvPr>
            <p:ph type="dt" sz="half" idx="10"/>
          </p:nvPr>
        </p:nvSpPr>
        <p:spPr/>
        <p:txBody>
          <a:bodyPr/>
          <a:lstStyle/>
          <a:p>
            <a:fld id="{94327A1F-BA85-4173-96C5-C07243DE12AF}" type="datetimeFigureOut">
              <a:rPr lang="pt-PT" smtClean="0"/>
              <a:t>17/05/2023</a:t>
            </a:fld>
            <a:endParaRPr lang="pt-PT"/>
          </a:p>
        </p:txBody>
      </p:sp>
      <p:sp>
        <p:nvSpPr>
          <p:cNvPr id="5" name="Marcador de Posição do Rodapé 4"/>
          <p:cNvSpPr>
            <a:spLocks noGrp="1"/>
          </p:cNvSpPr>
          <p:nvPr>
            <p:ph type="ftr" sz="quarter" idx="11"/>
          </p:nvPr>
        </p:nvSpPr>
        <p:spPr/>
        <p:txBody>
          <a:bodyPr/>
          <a:lstStyle/>
          <a:p>
            <a:endParaRPr lang="pt-PT"/>
          </a:p>
        </p:txBody>
      </p:sp>
      <p:sp>
        <p:nvSpPr>
          <p:cNvPr id="6" name="Marcador de Posição do Número do Diapositivo 5"/>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22841369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543675" y="365125"/>
            <a:ext cx="1971675" cy="5811838"/>
          </a:xfrm>
        </p:spPr>
        <p:txBody>
          <a:bodyPr vert="eaVert"/>
          <a:lstStyle/>
          <a:p>
            <a:r>
              <a:rPr lang="pt-PT"/>
              <a:t>Clique para editar o estilo</a:t>
            </a:r>
          </a:p>
        </p:txBody>
      </p:sp>
      <p:sp>
        <p:nvSpPr>
          <p:cNvPr id="3" name="Marcador de Posição de Texto Vertical 2"/>
          <p:cNvSpPr>
            <a:spLocks noGrp="1"/>
          </p:cNvSpPr>
          <p:nvPr>
            <p:ph type="body" orient="vert" idx="1"/>
          </p:nvPr>
        </p:nvSpPr>
        <p:spPr>
          <a:xfrm>
            <a:off x="628650" y="365125"/>
            <a:ext cx="5762625" cy="5811838"/>
          </a:xfrm>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p:cNvSpPr>
            <a:spLocks noGrp="1"/>
          </p:cNvSpPr>
          <p:nvPr>
            <p:ph type="dt" sz="half" idx="10"/>
          </p:nvPr>
        </p:nvSpPr>
        <p:spPr/>
        <p:txBody>
          <a:bodyPr/>
          <a:lstStyle/>
          <a:p>
            <a:fld id="{94327A1F-BA85-4173-96C5-C07243DE12AF}" type="datetimeFigureOut">
              <a:rPr lang="pt-PT" smtClean="0"/>
              <a:t>17/05/2023</a:t>
            </a:fld>
            <a:endParaRPr lang="pt-PT"/>
          </a:p>
        </p:txBody>
      </p:sp>
      <p:sp>
        <p:nvSpPr>
          <p:cNvPr id="5" name="Marcador de Posição do Rodapé 4"/>
          <p:cNvSpPr>
            <a:spLocks noGrp="1"/>
          </p:cNvSpPr>
          <p:nvPr>
            <p:ph type="ftr" sz="quarter" idx="11"/>
          </p:nvPr>
        </p:nvSpPr>
        <p:spPr/>
        <p:txBody>
          <a:bodyPr/>
          <a:lstStyle/>
          <a:p>
            <a:endParaRPr lang="pt-PT"/>
          </a:p>
        </p:txBody>
      </p:sp>
      <p:sp>
        <p:nvSpPr>
          <p:cNvPr id="6" name="Marcador de Posição do Número do Diapositivo 5"/>
          <p:cNvSpPr>
            <a:spLocks noGrp="1"/>
          </p:cNvSpPr>
          <p:nvPr>
            <p:ph type="sldNum" sz="quarter" idx="12"/>
          </p:nvPr>
        </p:nvSpPr>
        <p:spPr/>
        <p:txBody>
          <a:bodyPr/>
          <a:lstStyle/>
          <a:p>
            <a:fld id="{264CF14D-CA7C-4F5C-9837-0361E8E4F4B7}" type="slidenum">
              <a:rPr lang="pt-PT" smtClean="0"/>
              <a:t>‹nº›</a:t>
            </a:fld>
            <a:endParaRPr lang="pt-PT"/>
          </a:p>
        </p:txBody>
      </p:sp>
    </p:spTree>
    <p:extLst>
      <p:ext uri="{BB962C8B-B14F-4D97-AF65-F5344CB8AC3E}">
        <p14:creationId xmlns:p14="http://schemas.microsoft.com/office/powerpoint/2010/main" val="40448082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3D462E-B50E-4EDB-B99B-9AB5C074830D}"/>
              </a:ext>
            </a:extLst>
          </p:cNvPr>
          <p:cNvSpPr>
            <a:spLocks noGrp="1"/>
          </p:cNvSpPr>
          <p:nvPr>
            <p:ph type="ctrTitle"/>
          </p:nvPr>
        </p:nvSpPr>
        <p:spPr>
          <a:xfrm>
            <a:off x="1143000" y="1122363"/>
            <a:ext cx="6858000" cy="2387600"/>
          </a:xfrm>
        </p:spPr>
        <p:txBody>
          <a:bodyPr anchor="b"/>
          <a:lstStyle>
            <a:lvl1pPr algn="ctr">
              <a:defRPr sz="6000"/>
            </a:lvl1pPr>
          </a:lstStyle>
          <a:p>
            <a:r>
              <a:rPr lang="pt-PT"/>
              <a:t>Clique para editar o estilo de título do Modelo Global</a:t>
            </a:r>
            <a:endParaRPr lang="en-US"/>
          </a:p>
        </p:txBody>
      </p:sp>
      <p:sp>
        <p:nvSpPr>
          <p:cNvPr id="3" name="Subtítulo 2">
            <a:extLst>
              <a:ext uri="{FF2B5EF4-FFF2-40B4-BE49-F238E27FC236}">
                <a16:creationId xmlns:a16="http://schemas.microsoft.com/office/drawing/2014/main" id="{88B2EDFA-49F6-4B8A-AA57-EE5FF7697643}"/>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de subtítulo do Modelo Global</a:t>
            </a:r>
            <a:endParaRPr lang="en-US"/>
          </a:p>
        </p:txBody>
      </p:sp>
      <p:sp>
        <p:nvSpPr>
          <p:cNvPr id="4" name="Marcador de Posição da Data 3">
            <a:extLst>
              <a:ext uri="{FF2B5EF4-FFF2-40B4-BE49-F238E27FC236}">
                <a16:creationId xmlns:a16="http://schemas.microsoft.com/office/drawing/2014/main" id="{89243191-EEF0-4844-8256-EB4C0C3AFC48}"/>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C20EE62F-3C49-466E-9564-13D094543D0E}"/>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3EE4B736-58F6-4487-AE52-1FFBC771069F}"/>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13446793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5F0E13-4315-451D-9E30-009143472C74}"/>
              </a:ext>
            </a:extLst>
          </p:cNvPr>
          <p:cNvSpPr>
            <a:spLocks noGrp="1"/>
          </p:cNvSpPr>
          <p:nvPr>
            <p:ph type="title"/>
          </p:nvPr>
        </p:nvSpPr>
        <p:spPr>
          <a:xfrm>
            <a:off x="0" y="18255"/>
            <a:ext cx="9144000" cy="1106489"/>
          </a:xfrm>
        </p:spPr>
        <p:txBody>
          <a:bodyPr>
            <a:normAutofit/>
          </a:bodyPr>
          <a:lstStyle>
            <a:lvl1pPr>
              <a:defRPr sz="3200">
                <a:latin typeface="Candara" panose="020E0502030303020204" pitchFamily="34" charset="0"/>
              </a:defRPr>
            </a:lvl1pPr>
          </a:lstStyle>
          <a:p>
            <a:r>
              <a:rPr lang="pt-PT" dirty="0"/>
              <a:t>Clique para editar o estilo de título do Modelo Global</a:t>
            </a:r>
            <a:endParaRPr lang="en-US" dirty="0"/>
          </a:p>
        </p:txBody>
      </p:sp>
      <p:sp>
        <p:nvSpPr>
          <p:cNvPr id="3" name="Marcador de Posição de Conteúdo 2">
            <a:extLst>
              <a:ext uri="{FF2B5EF4-FFF2-40B4-BE49-F238E27FC236}">
                <a16:creationId xmlns:a16="http://schemas.microsoft.com/office/drawing/2014/main" id="{6648881E-439D-4C91-A317-F794B640BF1F}"/>
              </a:ext>
            </a:extLst>
          </p:cNvPr>
          <p:cNvSpPr>
            <a:spLocks noGrp="1"/>
          </p:cNvSpPr>
          <p:nvPr>
            <p:ph idx="1"/>
          </p:nvPr>
        </p:nvSpPr>
        <p:spPr>
          <a:xfrm>
            <a:off x="628650" y="1484621"/>
            <a:ext cx="7886700" cy="4351338"/>
          </a:xfrm>
        </p:spPr>
        <p:txBody>
          <a:bodyPr/>
          <a:lstStyle>
            <a:lvl1pPr marL="355600" indent="-355600">
              <a:buFont typeface="Wingdings" panose="05000000000000000000" pitchFamily="2" charset="2"/>
              <a:buChar char="Ø"/>
              <a:defRPr sz="2400"/>
            </a:lvl1pPr>
            <a:lvl2pPr marL="685800" indent="-330200">
              <a:buClr>
                <a:srgbClr val="7030A0"/>
              </a:buClr>
              <a:buFont typeface="Wingdings" panose="05000000000000000000" pitchFamily="2" charset="2"/>
              <a:buChar char="ü"/>
              <a:defRPr>
                <a:solidFill>
                  <a:srgbClr val="7030A0"/>
                </a:solidFill>
              </a:defRPr>
            </a:lvl2pPr>
            <a:lvl3pPr marL="982663" indent="-258763">
              <a:buFont typeface="Wingdings" panose="05000000000000000000" pitchFamily="2" charset="2"/>
              <a:buChar char="§"/>
              <a:defRPr/>
            </a:lvl3pPr>
            <a:lvl4pPr marL="1255713" indent="-273050">
              <a:defRPr>
                <a:solidFill>
                  <a:srgbClr val="7030A0"/>
                </a:solidFill>
              </a:defRPr>
            </a:lvl4pPr>
          </a:lstStyle>
          <a:p>
            <a:pPr lvl="0"/>
            <a:r>
              <a:rPr lang="pt-PT" dirty="0"/>
              <a:t>Editar os estilos de texto do Modelo Global</a:t>
            </a:r>
          </a:p>
          <a:p>
            <a:pPr lvl="1"/>
            <a:r>
              <a:rPr lang="pt-PT" dirty="0"/>
              <a:t>Segundo nível</a:t>
            </a:r>
          </a:p>
          <a:p>
            <a:pPr lvl="2"/>
            <a:r>
              <a:rPr lang="pt-PT" dirty="0"/>
              <a:t>Terceiro nível</a:t>
            </a:r>
          </a:p>
          <a:p>
            <a:pPr lvl="3"/>
            <a:r>
              <a:rPr lang="pt-PT" dirty="0"/>
              <a:t>Quarto nível</a:t>
            </a:r>
          </a:p>
          <a:p>
            <a:pPr lvl="4"/>
            <a:r>
              <a:rPr lang="pt-PT" dirty="0"/>
              <a:t>Quinto nível</a:t>
            </a:r>
            <a:endParaRPr lang="en-US" dirty="0"/>
          </a:p>
        </p:txBody>
      </p:sp>
      <p:sp>
        <p:nvSpPr>
          <p:cNvPr id="4" name="Marcador de Posição da Data 3">
            <a:extLst>
              <a:ext uri="{FF2B5EF4-FFF2-40B4-BE49-F238E27FC236}">
                <a16:creationId xmlns:a16="http://schemas.microsoft.com/office/drawing/2014/main" id="{55398EA6-4E99-4C7F-BAF6-4A79BE4023EB}"/>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021BD3CF-E2D7-456F-A5F0-A67021855FB2}"/>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9F4F21BB-0CD2-411C-9C79-8F6AE271F133}"/>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39913054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5A669E-8054-45FA-A3EC-4C55D332D93C}"/>
              </a:ext>
            </a:extLst>
          </p:cNvPr>
          <p:cNvSpPr>
            <a:spLocks noGrp="1"/>
          </p:cNvSpPr>
          <p:nvPr>
            <p:ph type="title"/>
          </p:nvPr>
        </p:nvSpPr>
        <p:spPr>
          <a:xfrm>
            <a:off x="623888" y="1709738"/>
            <a:ext cx="7886700" cy="2852737"/>
          </a:xfrm>
          <a:ln>
            <a:solidFill>
              <a:schemeClr val="accent1">
                <a:lumMod val="75000"/>
              </a:schemeClr>
            </a:solidFill>
          </a:ln>
        </p:spPr>
        <p:txBody>
          <a:bodyPr anchor="b"/>
          <a:lstStyle>
            <a:lvl1pPr>
              <a:defRPr sz="6000"/>
            </a:lvl1pPr>
          </a:lstStyle>
          <a:p>
            <a:r>
              <a:rPr lang="pt-PT"/>
              <a:t>Clique para editar o estilo de título do Modelo Global</a:t>
            </a:r>
            <a:endParaRPr lang="en-US"/>
          </a:p>
        </p:txBody>
      </p:sp>
      <p:sp>
        <p:nvSpPr>
          <p:cNvPr id="3" name="Marcador de Posição do Texto 2">
            <a:extLst>
              <a:ext uri="{FF2B5EF4-FFF2-40B4-BE49-F238E27FC236}">
                <a16:creationId xmlns:a16="http://schemas.microsoft.com/office/drawing/2014/main" id="{DA382970-1BCC-48A0-B7BC-A15653E312BB}"/>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Editar os estilos de texto do Modelo Global</a:t>
            </a:r>
          </a:p>
        </p:txBody>
      </p:sp>
      <p:sp>
        <p:nvSpPr>
          <p:cNvPr id="4" name="Marcador de Posição da Data 3">
            <a:extLst>
              <a:ext uri="{FF2B5EF4-FFF2-40B4-BE49-F238E27FC236}">
                <a16:creationId xmlns:a16="http://schemas.microsoft.com/office/drawing/2014/main" id="{341B05E6-53C6-4D1B-9730-0164B62CFE22}"/>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5B32286E-B760-41C4-83BA-A9F6B1D79AAC}"/>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BE402C4C-7214-4300-A806-789551255429}"/>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30616296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8ED791-5A47-43A6-8EB8-12A2E1B370B4}"/>
              </a:ext>
            </a:extLst>
          </p:cNvPr>
          <p:cNvSpPr>
            <a:spLocks noGrp="1"/>
          </p:cNvSpPr>
          <p:nvPr>
            <p:ph type="title"/>
          </p:nvPr>
        </p:nvSpPr>
        <p:spPr/>
        <p:txBody>
          <a:bodyPr/>
          <a:lstStyle/>
          <a:p>
            <a:r>
              <a:rPr lang="pt-PT"/>
              <a:t>Clique para editar o estilo de título do Modelo Global</a:t>
            </a:r>
            <a:endParaRPr lang="en-US"/>
          </a:p>
        </p:txBody>
      </p:sp>
      <p:sp>
        <p:nvSpPr>
          <p:cNvPr id="3" name="Marcador de Posição de Conteúdo 2">
            <a:extLst>
              <a:ext uri="{FF2B5EF4-FFF2-40B4-BE49-F238E27FC236}">
                <a16:creationId xmlns:a16="http://schemas.microsoft.com/office/drawing/2014/main" id="{E30A42AE-AAB4-4F4B-9EFB-62683474C9F7}"/>
              </a:ext>
            </a:extLst>
          </p:cNvPr>
          <p:cNvSpPr>
            <a:spLocks noGrp="1"/>
          </p:cNvSpPr>
          <p:nvPr>
            <p:ph sz="half" idx="1"/>
          </p:nvPr>
        </p:nvSpPr>
        <p:spPr>
          <a:xfrm>
            <a:off x="628650" y="1825625"/>
            <a:ext cx="386715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e Conteúdo 3">
            <a:extLst>
              <a:ext uri="{FF2B5EF4-FFF2-40B4-BE49-F238E27FC236}">
                <a16:creationId xmlns:a16="http://schemas.microsoft.com/office/drawing/2014/main" id="{FC7A14CE-CA2A-475F-B51B-6A80AF1E447B}"/>
              </a:ext>
            </a:extLst>
          </p:cNvPr>
          <p:cNvSpPr>
            <a:spLocks noGrp="1"/>
          </p:cNvSpPr>
          <p:nvPr>
            <p:ph sz="half" idx="2"/>
          </p:nvPr>
        </p:nvSpPr>
        <p:spPr>
          <a:xfrm>
            <a:off x="4648200" y="1825625"/>
            <a:ext cx="386715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5" name="Marcador de Posição da Data 4">
            <a:extLst>
              <a:ext uri="{FF2B5EF4-FFF2-40B4-BE49-F238E27FC236}">
                <a16:creationId xmlns:a16="http://schemas.microsoft.com/office/drawing/2014/main" id="{A5D908AA-D384-4DCB-9CD8-68AE16117AEA}"/>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6" name="Marcador de Posição do Rodapé 5">
            <a:extLst>
              <a:ext uri="{FF2B5EF4-FFF2-40B4-BE49-F238E27FC236}">
                <a16:creationId xmlns:a16="http://schemas.microsoft.com/office/drawing/2014/main" id="{282A157D-033F-46EA-98A7-3210666DA838}"/>
              </a:ext>
            </a:extLst>
          </p:cNvPr>
          <p:cNvSpPr>
            <a:spLocks noGrp="1"/>
          </p:cNvSpPr>
          <p:nvPr>
            <p:ph type="ftr" sz="quarter" idx="11"/>
          </p:nvPr>
        </p:nvSpPr>
        <p:spPr/>
        <p:txBody>
          <a:bodyPr/>
          <a:lstStyle/>
          <a:p>
            <a:endParaRPr lang="en-US"/>
          </a:p>
        </p:txBody>
      </p:sp>
      <p:sp>
        <p:nvSpPr>
          <p:cNvPr id="7" name="Marcador de Posição do Número do Diapositivo 6">
            <a:extLst>
              <a:ext uri="{FF2B5EF4-FFF2-40B4-BE49-F238E27FC236}">
                <a16:creationId xmlns:a16="http://schemas.microsoft.com/office/drawing/2014/main" id="{BFEDD37B-F3EC-44C8-9833-DA6CFC68B8AD}"/>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427009152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680E13-5DFB-4A75-8DD4-A8215A0A503D}"/>
              </a:ext>
            </a:extLst>
          </p:cNvPr>
          <p:cNvSpPr>
            <a:spLocks noGrp="1"/>
          </p:cNvSpPr>
          <p:nvPr>
            <p:ph type="title"/>
          </p:nvPr>
        </p:nvSpPr>
        <p:spPr>
          <a:xfrm>
            <a:off x="630238" y="365125"/>
            <a:ext cx="7886700" cy="1325563"/>
          </a:xfrm>
        </p:spPr>
        <p:txBody>
          <a:bodyPr/>
          <a:lstStyle/>
          <a:p>
            <a:r>
              <a:rPr lang="pt-PT"/>
              <a:t>Clique para editar o estilo de título do Modelo Global</a:t>
            </a:r>
            <a:endParaRPr lang="en-US"/>
          </a:p>
        </p:txBody>
      </p:sp>
      <p:sp>
        <p:nvSpPr>
          <p:cNvPr id="3" name="Marcador de Posição do Texto 2">
            <a:extLst>
              <a:ext uri="{FF2B5EF4-FFF2-40B4-BE49-F238E27FC236}">
                <a16:creationId xmlns:a16="http://schemas.microsoft.com/office/drawing/2014/main" id="{3263BF27-94F1-4DFC-9537-BC4A013A1FDC}"/>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4" name="Marcador de Posição de Conteúdo 3">
            <a:extLst>
              <a:ext uri="{FF2B5EF4-FFF2-40B4-BE49-F238E27FC236}">
                <a16:creationId xmlns:a16="http://schemas.microsoft.com/office/drawing/2014/main" id="{050F7E17-7515-45F5-BD9E-AC92264C8AED}"/>
              </a:ext>
            </a:extLst>
          </p:cNvPr>
          <p:cNvSpPr>
            <a:spLocks noGrp="1"/>
          </p:cNvSpPr>
          <p:nvPr>
            <p:ph sz="half" idx="2"/>
          </p:nvPr>
        </p:nvSpPr>
        <p:spPr>
          <a:xfrm>
            <a:off x="630238" y="2505075"/>
            <a:ext cx="3868737"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5" name="Marcador de Posição do Texto 4">
            <a:extLst>
              <a:ext uri="{FF2B5EF4-FFF2-40B4-BE49-F238E27FC236}">
                <a16:creationId xmlns:a16="http://schemas.microsoft.com/office/drawing/2014/main" id="{8C2D7705-46EC-440D-A33D-7C11FBD45F26}"/>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6" name="Marcador de Posição de Conteúdo 5">
            <a:extLst>
              <a:ext uri="{FF2B5EF4-FFF2-40B4-BE49-F238E27FC236}">
                <a16:creationId xmlns:a16="http://schemas.microsoft.com/office/drawing/2014/main" id="{2CB0EA1A-7021-41DD-9FC8-AC8FC264F5CD}"/>
              </a:ext>
            </a:extLst>
          </p:cNvPr>
          <p:cNvSpPr>
            <a:spLocks noGrp="1"/>
          </p:cNvSpPr>
          <p:nvPr>
            <p:ph sz="quarter" idx="4"/>
          </p:nvPr>
        </p:nvSpPr>
        <p:spPr>
          <a:xfrm>
            <a:off x="4629150" y="2505075"/>
            <a:ext cx="3887788"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7" name="Marcador de Posição da Data 6">
            <a:extLst>
              <a:ext uri="{FF2B5EF4-FFF2-40B4-BE49-F238E27FC236}">
                <a16:creationId xmlns:a16="http://schemas.microsoft.com/office/drawing/2014/main" id="{4EE69DB7-C35E-4ED2-9BE3-4885DE7F3294}"/>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8" name="Marcador de Posição do Rodapé 7">
            <a:extLst>
              <a:ext uri="{FF2B5EF4-FFF2-40B4-BE49-F238E27FC236}">
                <a16:creationId xmlns:a16="http://schemas.microsoft.com/office/drawing/2014/main" id="{8A097C45-3A6D-41F2-89DD-3D84885CE9A2}"/>
              </a:ext>
            </a:extLst>
          </p:cNvPr>
          <p:cNvSpPr>
            <a:spLocks noGrp="1"/>
          </p:cNvSpPr>
          <p:nvPr>
            <p:ph type="ftr" sz="quarter" idx="11"/>
          </p:nvPr>
        </p:nvSpPr>
        <p:spPr/>
        <p:txBody>
          <a:bodyPr/>
          <a:lstStyle/>
          <a:p>
            <a:endParaRPr lang="en-US"/>
          </a:p>
        </p:txBody>
      </p:sp>
      <p:sp>
        <p:nvSpPr>
          <p:cNvPr id="9" name="Marcador de Posição do Número do Diapositivo 8">
            <a:extLst>
              <a:ext uri="{FF2B5EF4-FFF2-40B4-BE49-F238E27FC236}">
                <a16:creationId xmlns:a16="http://schemas.microsoft.com/office/drawing/2014/main" id="{80145E04-42E2-4C41-8C38-B83F75155CBB}"/>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9887436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7A2C6D-C096-4556-A472-79B3F0522A55}"/>
              </a:ext>
            </a:extLst>
          </p:cNvPr>
          <p:cNvSpPr>
            <a:spLocks noGrp="1"/>
          </p:cNvSpPr>
          <p:nvPr>
            <p:ph type="title"/>
          </p:nvPr>
        </p:nvSpPr>
        <p:spPr>
          <a:xfrm>
            <a:off x="395536" y="-387424"/>
            <a:ext cx="7886700" cy="1325563"/>
          </a:xfrm>
        </p:spPr>
        <p:txBody>
          <a:bodyPr/>
          <a:lstStyle/>
          <a:p>
            <a:r>
              <a:rPr lang="pt-PT"/>
              <a:t>Clique para editar o estilo de título do Modelo Global</a:t>
            </a:r>
            <a:endParaRPr lang="en-US"/>
          </a:p>
        </p:txBody>
      </p:sp>
      <p:sp>
        <p:nvSpPr>
          <p:cNvPr id="3" name="Marcador de Posição da Data 2">
            <a:extLst>
              <a:ext uri="{FF2B5EF4-FFF2-40B4-BE49-F238E27FC236}">
                <a16:creationId xmlns:a16="http://schemas.microsoft.com/office/drawing/2014/main" id="{A05D9541-1480-4065-ADA8-796D27489A9A}"/>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4" name="Marcador de Posição do Rodapé 3">
            <a:extLst>
              <a:ext uri="{FF2B5EF4-FFF2-40B4-BE49-F238E27FC236}">
                <a16:creationId xmlns:a16="http://schemas.microsoft.com/office/drawing/2014/main" id="{F2D53F41-F3F3-4FED-9D45-A8241AFA254D}"/>
              </a:ext>
            </a:extLst>
          </p:cNvPr>
          <p:cNvSpPr>
            <a:spLocks noGrp="1"/>
          </p:cNvSpPr>
          <p:nvPr>
            <p:ph type="ftr" sz="quarter" idx="11"/>
          </p:nvPr>
        </p:nvSpPr>
        <p:spPr/>
        <p:txBody>
          <a:bodyPr/>
          <a:lstStyle/>
          <a:p>
            <a:endParaRPr lang="en-US"/>
          </a:p>
        </p:txBody>
      </p:sp>
      <p:sp>
        <p:nvSpPr>
          <p:cNvPr id="5" name="Marcador de Posição do Número do Diapositivo 4">
            <a:extLst>
              <a:ext uri="{FF2B5EF4-FFF2-40B4-BE49-F238E27FC236}">
                <a16:creationId xmlns:a16="http://schemas.microsoft.com/office/drawing/2014/main" id="{4778CFB9-FEA7-4AB0-9404-81BB8C82B67A}"/>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61278432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a Data 1">
            <a:extLst>
              <a:ext uri="{FF2B5EF4-FFF2-40B4-BE49-F238E27FC236}">
                <a16:creationId xmlns:a16="http://schemas.microsoft.com/office/drawing/2014/main" id="{55FEFE7A-638C-49B9-A79A-DCC24595C9BD}"/>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3" name="Marcador de Posição do Rodapé 2">
            <a:extLst>
              <a:ext uri="{FF2B5EF4-FFF2-40B4-BE49-F238E27FC236}">
                <a16:creationId xmlns:a16="http://schemas.microsoft.com/office/drawing/2014/main" id="{7C502520-ACFA-49F7-B3B6-5875BC0131D5}"/>
              </a:ext>
            </a:extLst>
          </p:cNvPr>
          <p:cNvSpPr>
            <a:spLocks noGrp="1"/>
          </p:cNvSpPr>
          <p:nvPr>
            <p:ph type="ftr" sz="quarter" idx="11"/>
          </p:nvPr>
        </p:nvSpPr>
        <p:spPr/>
        <p:txBody>
          <a:bodyPr/>
          <a:lstStyle/>
          <a:p>
            <a:endParaRPr lang="en-US"/>
          </a:p>
        </p:txBody>
      </p:sp>
      <p:sp>
        <p:nvSpPr>
          <p:cNvPr id="4" name="Marcador de Posição do Número do Diapositivo 3">
            <a:extLst>
              <a:ext uri="{FF2B5EF4-FFF2-40B4-BE49-F238E27FC236}">
                <a16:creationId xmlns:a16="http://schemas.microsoft.com/office/drawing/2014/main" id="{AC29A81C-C9FC-4651-A76F-110DA2B91482}"/>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3037968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1E30EE-9F3D-4682-B325-DA5E65E025F9}"/>
              </a:ext>
            </a:extLst>
          </p:cNvPr>
          <p:cNvSpPr>
            <a:spLocks noGrp="1"/>
          </p:cNvSpPr>
          <p:nvPr>
            <p:ph type="title"/>
          </p:nvPr>
        </p:nvSpPr>
        <p:spPr>
          <a:xfrm>
            <a:off x="623888" y="1709738"/>
            <a:ext cx="7886700" cy="2852737"/>
          </a:xfrm>
        </p:spPr>
        <p:txBody>
          <a:bodyPr anchor="b"/>
          <a:lstStyle>
            <a:lvl1pPr>
              <a:defRPr sz="6000"/>
            </a:lvl1pPr>
          </a:lstStyle>
          <a:p>
            <a:r>
              <a:rPr lang="pt-PT"/>
              <a:t>Clique para editar o estilo de título do Modelo Global</a:t>
            </a:r>
          </a:p>
        </p:txBody>
      </p:sp>
      <p:sp>
        <p:nvSpPr>
          <p:cNvPr id="3" name="Marcador de Posição do Texto 2">
            <a:extLst>
              <a:ext uri="{FF2B5EF4-FFF2-40B4-BE49-F238E27FC236}">
                <a16:creationId xmlns:a16="http://schemas.microsoft.com/office/drawing/2014/main" id="{F53C4CA8-092C-478E-B8CF-32C1ED4A6C91}"/>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Editar os estilos de texto do Modelo Global</a:t>
            </a:r>
          </a:p>
        </p:txBody>
      </p:sp>
      <p:sp>
        <p:nvSpPr>
          <p:cNvPr id="4" name="Marcador de Posição da Data 3">
            <a:extLst>
              <a:ext uri="{FF2B5EF4-FFF2-40B4-BE49-F238E27FC236}">
                <a16:creationId xmlns:a16="http://schemas.microsoft.com/office/drawing/2014/main" id="{0C6197FF-1970-4482-A030-38EF3547C8F9}"/>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5" name="Marcador de Posição do Rodapé 4">
            <a:extLst>
              <a:ext uri="{FF2B5EF4-FFF2-40B4-BE49-F238E27FC236}">
                <a16:creationId xmlns:a16="http://schemas.microsoft.com/office/drawing/2014/main" id="{E0581F00-57D2-4F77-AC5E-00C51D1EA0D4}"/>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855EA3ED-92A3-4BD9-AC8F-B267F8179D21}"/>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61251001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0E7056-0743-4CC2-A2D6-030AD58F9766}"/>
              </a:ext>
            </a:extLst>
          </p:cNvPr>
          <p:cNvSpPr>
            <a:spLocks noGrp="1"/>
          </p:cNvSpPr>
          <p:nvPr>
            <p:ph type="title"/>
          </p:nvPr>
        </p:nvSpPr>
        <p:spPr>
          <a:xfrm>
            <a:off x="630238" y="457200"/>
            <a:ext cx="2949575" cy="1600200"/>
          </a:xfrm>
        </p:spPr>
        <p:txBody>
          <a:bodyPr anchor="b"/>
          <a:lstStyle>
            <a:lvl1pPr>
              <a:defRPr sz="3200"/>
            </a:lvl1pPr>
          </a:lstStyle>
          <a:p>
            <a:r>
              <a:rPr lang="pt-PT"/>
              <a:t>Clique para editar o estilo de título do Modelo Global</a:t>
            </a:r>
            <a:endParaRPr lang="en-US"/>
          </a:p>
        </p:txBody>
      </p:sp>
      <p:sp>
        <p:nvSpPr>
          <p:cNvPr id="3" name="Marcador de Posição de Conteúdo 2">
            <a:extLst>
              <a:ext uri="{FF2B5EF4-FFF2-40B4-BE49-F238E27FC236}">
                <a16:creationId xmlns:a16="http://schemas.microsoft.com/office/drawing/2014/main" id="{A79FF562-0D88-4CD6-B0B0-75E91E9056E2}"/>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o Texto 3">
            <a:extLst>
              <a:ext uri="{FF2B5EF4-FFF2-40B4-BE49-F238E27FC236}">
                <a16:creationId xmlns:a16="http://schemas.microsoft.com/office/drawing/2014/main" id="{E8C4DDE4-F5D0-4727-BBF6-27E80FA67D78}"/>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a:extLst>
              <a:ext uri="{FF2B5EF4-FFF2-40B4-BE49-F238E27FC236}">
                <a16:creationId xmlns:a16="http://schemas.microsoft.com/office/drawing/2014/main" id="{350C3065-FFF9-47C9-98AE-8A5AF714B985}"/>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6" name="Marcador de Posição do Rodapé 5">
            <a:extLst>
              <a:ext uri="{FF2B5EF4-FFF2-40B4-BE49-F238E27FC236}">
                <a16:creationId xmlns:a16="http://schemas.microsoft.com/office/drawing/2014/main" id="{961014D8-89D2-43DD-A275-591E72D855DF}"/>
              </a:ext>
            </a:extLst>
          </p:cNvPr>
          <p:cNvSpPr>
            <a:spLocks noGrp="1"/>
          </p:cNvSpPr>
          <p:nvPr>
            <p:ph type="ftr" sz="quarter" idx="11"/>
          </p:nvPr>
        </p:nvSpPr>
        <p:spPr/>
        <p:txBody>
          <a:bodyPr/>
          <a:lstStyle/>
          <a:p>
            <a:endParaRPr lang="en-US"/>
          </a:p>
        </p:txBody>
      </p:sp>
      <p:sp>
        <p:nvSpPr>
          <p:cNvPr id="7" name="Marcador de Posição do Número do Diapositivo 6">
            <a:extLst>
              <a:ext uri="{FF2B5EF4-FFF2-40B4-BE49-F238E27FC236}">
                <a16:creationId xmlns:a16="http://schemas.microsoft.com/office/drawing/2014/main" id="{72E668E7-2D46-4DBF-BED1-941A1C2EAF53}"/>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2332232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0ED547-377A-4220-8EAE-DFFC406D7C77}"/>
              </a:ext>
            </a:extLst>
          </p:cNvPr>
          <p:cNvSpPr>
            <a:spLocks noGrp="1"/>
          </p:cNvSpPr>
          <p:nvPr>
            <p:ph type="title"/>
          </p:nvPr>
        </p:nvSpPr>
        <p:spPr>
          <a:xfrm>
            <a:off x="630238" y="457200"/>
            <a:ext cx="2949575" cy="1600200"/>
          </a:xfrm>
        </p:spPr>
        <p:txBody>
          <a:bodyPr anchor="b"/>
          <a:lstStyle>
            <a:lvl1pPr>
              <a:defRPr sz="3200"/>
            </a:lvl1pPr>
          </a:lstStyle>
          <a:p>
            <a:r>
              <a:rPr lang="pt-PT"/>
              <a:t>Clique para editar o estilo de título do Modelo Global</a:t>
            </a:r>
            <a:endParaRPr lang="en-US"/>
          </a:p>
        </p:txBody>
      </p:sp>
      <p:sp>
        <p:nvSpPr>
          <p:cNvPr id="3" name="Marcador de Posição da Imagem 2">
            <a:extLst>
              <a:ext uri="{FF2B5EF4-FFF2-40B4-BE49-F238E27FC236}">
                <a16:creationId xmlns:a16="http://schemas.microsoft.com/office/drawing/2014/main" id="{5D172836-D7F4-43DF-BFDB-378DC51382D6}"/>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Posição do Texto 3">
            <a:extLst>
              <a:ext uri="{FF2B5EF4-FFF2-40B4-BE49-F238E27FC236}">
                <a16:creationId xmlns:a16="http://schemas.microsoft.com/office/drawing/2014/main" id="{5C21D41F-37C8-44C6-81B4-0EE8456EA3E5}"/>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a:extLst>
              <a:ext uri="{FF2B5EF4-FFF2-40B4-BE49-F238E27FC236}">
                <a16:creationId xmlns:a16="http://schemas.microsoft.com/office/drawing/2014/main" id="{A5EC669B-829A-4B55-AE64-20729C9145A8}"/>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6" name="Marcador de Posição do Rodapé 5">
            <a:extLst>
              <a:ext uri="{FF2B5EF4-FFF2-40B4-BE49-F238E27FC236}">
                <a16:creationId xmlns:a16="http://schemas.microsoft.com/office/drawing/2014/main" id="{279009F3-C12E-4E62-AA9A-6B836C7EBE7A}"/>
              </a:ext>
            </a:extLst>
          </p:cNvPr>
          <p:cNvSpPr>
            <a:spLocks noGrp="1"/>
          </p:cNvSpPr>
          <p:nvPr>
            <p:ph type="ftr" sz="quarter" idx="11"/>
          </p:nvPr>
        </p:nvSpPr>
        <p:spPr/>
        <p:txBody>
          <a:bodyPr/>
          <a:lstStyle/>
          <a:p>
            <a:endParaRPr lang="en-US"/>
          </a:p>
        </p:txBody>
      </p:sp>
      <p:sp>
        <p:nvSpPr>
          <p:cNvPr id="7" name="Marcador de Posição do Número do Diapositivo 6">
            <a:extLst>
              <a:ext uri="{FF2B5EF4-FFF2-40B4-BE49-F238E27FC236}">
                <a16:creationId xmlns:a16="http://schemas.microsoft.com/office/drawing/2014/main" id="{39261EAB-2473-48E2-8642-89A752562A79}"/>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219649117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02FD12-4833-4E90-A6C8-D33F7192F8BE}"/>
              </a:ext>
            </a:extLst>
          </p:cNvPr>
          <p:cNvSpPr>
            <a:spLocks noGrp="1"/>
          </p:cNvSpPr>
          <p:nvPr>
            <p:ph type="title"/>
          </p:nvPr>
        </p:nvSpPr>
        <p:spPr/>
        <p:txBody>
          <a:bodyPr/>
          <a:lstStyle/>
          <a:p>
            <a:r>
              <a:rPr lang="pt-PT"/>
              <a:t>Clique para editar o estilo de título do Modelo Global</a:t>
            </a:r>
            <a:endParaRPr lang="en-US"/>
          </a:p>
        </p:txBody>
      </p:sp>
      <p:sp>
        <p:nvSpPr>
          <p:cNvPr id="3" name="Marcador de Posição de Texto Vertical 2">
            <a:extLst>
              <a:ext uri="{FF2B5EF4-FFF2-40B4-BE49-F238E27FC236}">
                <a16:creationId xmlns:a16="http://schemas.microsoft.com/office/drawing/2014/main" id="{EBC7AA09-4552-4EE2-84D2-76B0A900B324}"/>
              </a:ext>
            </a:extLst>
          </p:cNvPr>
          <p:cNvSpPr>
            <a:spLocks noGrp="1"/>
          </p:cNvSpPr>
          <p:nvPr>
            <p:ph type="body" orient="vert" idx="1"/>
          </p:nvPr>
        </p:nvSpPr>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a Data 3">
            <a:extLst>
              <a:ext uri="{FF2B5EF4-FFF2-40B4-BE49-F238E27FC236}">
                <a16:creationId xmlns:a16="http://schemas.microsoft.com/office/drawing/2014/main" id="{D31FF64F-1A03-40C6-9F15-503EF9AA9E9D}"/>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3B1F8B8C-B15E-4BC2-86A9-0C0E1028F166}"/>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FB283FE2-C153-4279-8B00-D4C70F5C5A8D}"/>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19437931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1FF5CFB-0D8B-40E5-A89A-A378000D054F}"/>
              </a:ext>
            </a:extLst>
          </p:cNvPr>
          <p:cNvSpPr>
            <a:spLocks noGrp="1"/>
          </p:cNvSpPr>
          <p:nvPr>
            <p:ph type="title" orient="vert"/>
          </p:nvPr>
        </p:nvSpPr>
        <p:spPr>
          <a:xfrm>
            <a:off x="6543675" y="365125"/>
            <a:ext cx="1971675" cy="5811838"/>
          </a:xfrm>
        </p:spPr>
        <p:txBody>
          <a:bodyPr vert="eaVert"/>
          <a:lstStyle/>
          <a:p>
            <a:r>
              <a:rPr lang="pt-PT"/>
              <a:t>Clique para editar o estilo de título do Modelo Global</a:t>
            </a:r>
            <a:endParaRPr lang="en-US"/>
          </a:p>
        </p:txBody>
      </p:sp>
      <p:sp>
        <p:nvSpPr>
          <p:cNvPr id="3" name="Marcador de Posição de Texto Vertical 2">
            <a:extLst>
              <a:ext uri="{FF2B5EF4-FFF2-40B4-BE49-F238E27FC236}">
                <a16:creationId xmlns:a16="http://schemas.microsoft.com/office/drawing/2014/main" id="{7C8969DE-F267-4857-B423-85162B5EFE33}"/>
              </a:ext>
            </a:extLst>
          </p:cNvPr>
          <p:cNvSpPr>
            <a:spLocks noGrp="1"/>
          </p:cNvSpPr>
          <p:nvPr>
            <p:ph type="body" orient="vert" idx="1"/>
          </p:nvPr>
        </p:nvSpPr>
        <p:spPr>
          <a:xfrm>
            <a:off x="628650" y="365125"/>
            <a:ext cx="5762625" cy="5811838"/>
          </a:xfrm>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a Data 3">
            <a:extLst>
              <a:ext uri="{FF2B5EF4-FFF2-40B4-BE49-F238E27FC236}">
                <a16:creationId xmlns:a16="http://schemas.microsoft.com/office/drawing/2014/main" id="{EFD3ED7C-3A63-4869-A557-16AF6DA88B02}"/>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6856AF14-11F5-42D5-9E79-59C9B25140DE}"/>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55410750-2167-42C1-8518-A8DB5366576A}"/>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148461840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3D462E-B50E-4EDB-B99B-9AB5C074830D}"/>
              </a:ext>
            </a:extLst>
          </p:cNvPr>
          <p:cNvSpPr>
            <a:spLocks noGrp="1"/>
          </p:cNvSpPr>
          <p:nvPr>
            <p:ph type="ctrTitle"/>
          </p:nvPr>
        </p:nvSpPr>
        <p:spPr>
          <a:xfrm>
            <a:off x="1143000" y="1122363"/>
            <a:ext cx="6858000" cy="2387600"/>
          </a:xfrm>
        </p:spPr>
        <p:txBody>
          <a:bodyPr anchor="b"/>
          <a:lstStyle>
            <a:lvl1pPr algn="ctr">
              <a:defRPr sz="6000"/>
            </a:lvl1pPr>
          </a:lstStyle>
          <a:p>
            <a:r>
              <a:rPr lang="pt-PT"/>
              <a:t>Clique para editar o estilo de título do Modelo Global</a:t>
            </a:r>
            <a:endParaRPr lang="en-US"/>
          </a:p>
        </p:txBody>
      </p:sp>
      <p:sp>
        <p:nvSpPr>
          <p:cNvPr id="3" name="Subtítulo 2">
            <a:extLst>
              <a:ext uri="{FF2B5EF4-FFF2-40B4-BE49-F238E27FC236}">
                <a16:creationId xmlns:a16="http://schemas.microsoft.com/office/drawing/2014/main" id="{88B2EDFA-49F6-4B8A-AA57-EE5FF7697643}"/>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de subtítulo do Modelo Global</a:t>
            </a:r>
            <a:endParaRPr lang="en-US"/>
          </a:p>
        </p:txBody>
      </p:sp>
      <p:sp>
        <p:nvSpPr>
          <p:cNvPr id="4" name="Marcador de Posição da Data 3">
            <a:extLst>
              <a:ext uri="{FF2B5EF4-FFF2-40B4-BE49-F238E27FC236}">
                <a16:creationId xmlns:a16="http://schemas.microsoft.com/office/drawing/2014/main" id="{89243191-EEF0-4844-8256-EB4C0C3AFC48}"/>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C20EE62F-3C49-466E-9564-13D094543D0E}"/>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3EE4B736-58F6-4487-AE52-1FFBC771069F}"/>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369082564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5F0E13-4315-451D-9E30-009143472C74}"/>
              </a:ext>
            </a:extLst>
          </p:cNvPr>
          <p:cNvSpPr>
            <a:spLocks noGrp="1"/>
          </p:cNvSpPr>
          <p:nvPr>
            <p:ph type="title"/>
          </p:nvPr>
        </p:nvSpPr>
        <p:spPr>
          <a:xfrm>
            <a:off x="0" y="18255"/>
            <a:ext cx="9144000" cy="746449"/>
          </a:xfrm>
        </p:spPr>
        <p:txBody>
          <a:bodyPr>
            <a:normAutofit/>
          </a:bodyPr>
          <a:lstStyle>
            <a:lvl1pPr>
              <a:defRPr sz="3200">
                <a:latin typeface="Candara" panose="020E0502030303020204" pitchFamily="34" charset="0"/>
              </a:defRPr>
            </a:lvl1pPr>
          </a:lstStyle>
          <a:p>
            <a:r>
              <a:rPr lang="pt-PT" dirty="0"/>
              <a:t>Clique para editar o estilo de título do Modelo Global</a:t>
            </a:r>
            <a:endParaRPr lang="en-US" dirty="0"/>
          </a:p>
        </p:txBody>
      </p:sp>
      <p:sp>
        <p:nvSpPr>
          <p:cNvPr id="3" name="Marcador de Posição de Conteúdo 2">
            <a:extLst>
              <a:ext uri="{FF2B5EF4-FFF2-40B4-BE49-F238E27FC236}">
                <a16:creationId xmlns:a16="http://schemas.microsoft.com/office/drawing/2014/main" id="{6648881E-439D-4C91-A317-F794B640BF1F}"/>
              </a:ext>
            </a:extLst>
          </p:cNvPr>
          <p:cNvSpPr>
            <a:spLocks noGrp="1"/>
          </p:cNvSpPr>
          <p:nvPr>
            <p:ph idx="1"/>
          </p:nvPr>
        </p:nvSpPr>
        <p:spPr>
          <a:xfrm>
            <a:off x="628650" y="1484621"/>
            <a:ext cx="7886700" cy="4351338"/>
          </a:xfrm>
        </p:spPr>
        <p:txBody>
          <a:bodyPr/>
          <a:lstStyle>
            <a:lvl1pPr marL="355600" indent="-355600">
              <a:buFont typeface="Wingdings" panose="05000000000000000000" pitchFamily="2" charset="2"/>
              <a:buChar char="Ø"/>
              <a:defRPr sz="2400"/>
            </a:lvl1pPr>
            <a:lvl2pPr marL="685800" indent="-330200">
              <a:buClr>
                <a:srgbClr val="7030A0"/>
              </a:buClr>
              <a:buFont typeface="Wingdings" panose="05000000000000000000" pitchFamily="2" charset="2"/>
              <a:buChar char="ü"/>
              <a:defRPr>
                <a:solidFill>
                  <a:srgbClr val="7030A0"/>
                </a:solidFill>
              </a:defRPr>
            </a:lvl2pPr>
            <a:lvl3pPr marL="982663" indent="-258763">
              <a:buFont typeface="Wingdings" panose="05000000000000000000" pitchFamily="2" charset="2"/>
              <a:buChar char="§"/>
              <a:defRPr/>
            </a:lvl3pPr>
            <a:lvl4pPr marL="1255713" indent="-273050">
              <a:defRPr>
                <a:solidFill>
                  <a:srgbClr val="7030A0"/>
                </a:solidFill>
              </a:defRPr>
            </a:lvl4pPr>
          </a:lstStyle>
          <a:p>
            <a:pPr lvl="0"/>
            <a:r>
              <a:rPr lang="pt-PT" dirty="0"/>
              <a:t>Editar os estilos de texto do Modelo Global</a:t>
            </a:r>
          </a:p>
          <a:p>
            <a:pPr lvl="1"/>
            <a:r>
              <a:rPr lang="pt-PT" dirty="0"/>
              <a:t>Segundo nível</a:t>
            </a:r>
          </a:p>
          <a:p>
            <a:pPr lvl="2"/>
            <a:r>
              <a:rPr lang="pt-PT" dirty="0"/>
              <a:t>Terceiro nível</a:t>
            </a:r>
          </a:p>
          <a:p>
            <a:pPr lvl="3"/>
            <a:r>
              <a:rPr lang="pt-PT" dirty="0"/>
              <a:t>Quarto nível</a:t>
            </a:r>
          </a:p>
          <a:p>
            <a:pPr lvl="4"/>
            <a:r>
              <a:rPr lang="pt-PT" dirty="0"/>
              <a:t>Quinto nível</a:t>
            </a:r>
            <a:endParaRPr lang="en-US" dirty="0"/>
          </a:p>
        </p:txBody>
      </p:sp>
      <p:sp>
        <p:nvSpPr>
          <p:cNvPr id="4" name="Marcador de Posição da Data 3">
            <a:extLst>
              <a:ext uri="{FF2B5EF4-FFF2-40B4-BE49-F238E27FC236}">
                <a16:creationId xmlns:a16="http://schemas.microsoft.com/office/drawing/2014/main" id="{55398EA6-4E99-4C7F-BAF6-4A79BE4023EB}"/>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021BD3CF-E2D7-456F-A5F0-A67021855FB2}"/>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9F4F21BB-0CD2-411C-9C79-8F6AE271F133}"/>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33564628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5A669E-8054-45FA-A3EC-4C55D332D93C}"/>
              </a:ext>
            </a:extLst>
          </p:cNvPr>
          <p:cNvSpPr>
            <a:spLocks noGrp="1"/>
          </p:cNvSpPr>
          <p:nvPr>
            <p:ph type="title"/>
          </p:nvPr>
        </p:nvSpPr>
        <p:spPr>
          <a:xfrm>
            <a:off x="623888" y="1709738"/>
            <a:ext cx="7886700" cy="2852737"/>
          </a:xfrm>
          <a:ln>
            <a:solidFill>
              <a:schemeClr val="accent1">
                <a:lumMod val="75000"/>
              </a:schemeClr>
            </a:solidFill>
          </a:ln>
        </p:spPr>
        <p:txBody>
          <a:bodyPr anchor="b"/>
          <a:lstStyle>
            <a:lvl1pPr>
              <a:defRPr sz="6000"/>
            </a:lvl1pPr>
          </a:lstStyle>
          <a:p>
            <a:r>
              <a:rPr lang="pt-PT"/>
              <a:t>Clique para editar o estilo de título do Modelo Global</a:t>
            </a:r>
            <a:endParaRPr lang="en-US"/>
          </a:p>
        </p:txBody>
      </p:sp>
      <p:sp>
        <p:nvSpPr>
          <p:cNvPr id="3" name="Marcador de Posição do Texto 2">
            <a:extLst>
              <a:ext uri="{FF2B5EF4-FFF2-40B4-BE49-F238E27FC236}">
                <a16:creationId xmlns:a16="http://schemas.microsoft.com/office/drawing/2014/main" id="{DA382970-1BCC-48A0-B7BC-A15653E312BB}"/>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Editar os estilos de texto do Modelo Global</a:t>
            </a:r>
          </a:p>
        </p:txBody>
      </p:sp>
      <p:sp>
        <p:nvSpPr>
          <p:cNvPr id="4" name="Marcador de Posição da Data 3">
            <a:extLst>
              <a:ext uri="{FF2B5EF4-FFF2-40B4-BE49-F238E27FC236}">
                <a16:creationId xmlns:a16="http://schemas.microsoft.com/office/drawing/2014/main" id="{341B05E6-53C6-4D1B-9730-0164B62CFE22}"/>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5B32286E-B760-41C4-83BA-A9F6B1D79AAC}"/>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BE402C4C-7214-4300-A806-789551255429}"/>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263440284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8ED791-5A47-43A6-8EB8-12A2E1B370B4}"/>
              </a:ext>
            </a:extLst>
          </p:cNvPr>
          <p:cNvSpPr>
            <a:spLocks noGrp="1"/>
          </p:cNvSpPr>
          <p:nvPr>
            <p:ph type="title"/>
          </p:nvPr>
        </p:nvSpPr>
        <p:spPr/>
        <p:txBody>
          <a:bodyPr/>
          <a:lstStyle/>
          <a:p>
            <a:r>
              <a:rPr lang="pt-PT"/>
              <a:t>Clique para editar o estilo de título do Modelo Global</a:t>
            </a:r>
            <a:endParaRPr lang="en-US"/>
          </a:p>
        </p:txBody>
      </p:sp>
      <p:sp>
        <p:nvSpPr>
          <p:cNvPr id="3" name="Marcador de Posição de Conteúdo 2">
            <a:extLst>
              <a:ext uri="{FF2B5EF4-FFF2-40B4-BE49-F238E27FC236}">
                <a16:creationId xmlns:a16="http://schemas.microsoft.com/office/drawing/2014/main" id="{E30A42AE-AAB4-4F4B-9EFB-62683474C9F7}"/>
              </a:ext>
            </a:extLst>
          </p:cNvPr>
          <p:cNvSpPr>
            <a:spLocks noGrp="1"/>
          </p:cNvSpPr>
          <p:nvPr>
            <p:ph sz="half" idx="1"/>
          </p:nvPr>
        </p:nvSpPr>
        <p:spPr>
          <a:xfrm>
            <a:off x="628650" y="1825625"/>
            <a:ext cx="386715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e Conteúdo 3">
            <a:extLst>
              <a:ext uri="{FF2B5EF4-FFF2-40B4-BE49-F238E27FC236}">
                <a16:creationId xmlns:a16="http://schemas.microsoft.com/office/drawing/2014/main" id="{FC7A14CE-CA2A-475F-B51B-6A80AF1E447B}"/>
              </a:ext>
            </a:extLst>
          </p:cNvPr>
          <p:cNvSpPr>
            <a:spLocks noGrp="1"/>
          </p:cNvSpPr>
          <p:nvPr>
            <p:ph sz="half" idx="2"/>
          </p:nvPr>
        </p:nvSpPr>
        <p:spPr>
          <a:xfrm>
            <a:off x="4648200" y="1825625"/>
            <a:ext cx="386715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5" name="Marcador de Posição da Data 4">
            <a:extLst>
              <a:ext uri="{FF2B5EF4-FFF2-40B4-BE49-F238E27FC236}">
                <a16:creationId xmlns:a16="http://schemas.microsoft.com/office/drawing/2014/main" id="{A5D908AA-D384-4DCB-9CD8-68AE16117AEA}"/>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6" name="Marcador de Posição do Rodapé 5">
            <a:extLst>
              <a:ext uri="{FF2B5EF4-FFF2-40B4-BE49-F238E27FC236}">
                <a16:creationId xmlns:a16="http://schemas.microsoft.com/office/drawing/2014/main" id="{282A157D-033F-46EA-98A7-3210666DA838}"/>
              </a:ext>
            </a:extLst>
          </p:cNvPr>
          <p:cNvSpPr>
            <a:spLocks noGrp="1"/>
          </p:cNvSpPr>
          <p:nvPr>
            <p:ph type="ftr" sz="quarter" idx="11"/>
          </p:nvPr>
        </p:nvSpPr>
        <p:spPr/>
        <p:txBody>
          <a:bodyPr/>
          <a:lstStyle/>
          <a:p>
            <a:endParaRPr lang="en-US"/>
          </a:p>
        </p:txBody>
      </p:sp>
      <p:sp>
        <p:nvSpPr>
          <p:cNvPr id="7" name="Marcador de Posição do Número do Diapositivo 6">
            <a:extLst>
              <a:ext uri="{FF2B5EF4-FFF2-40B4-BE49-F238E27FC236}">
                <a16:creationId xmlns:a16="http://schemas.microsoft.com/office/drawing/2014/main" id="{BFEDD37B-F3EC-44C8-9833-DA6CFC68B8AD}"/>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361639191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680E13-5DFB-4A75-8DD4-A8215A0A503D}"/>
              </a:ext>
            </a:extLst>
          </p:cNvPr>
          <p:cNvSpPr>
            <a:spLocks noGrp="1"/>
          </p:cNvSpPr>
          <p:nvPr>
            <p:ph type="title"/>
          </p:nvPr>
        </p:nvSpPr>
        <p:spPr>
          <a:xfrm>
            <a:off x="630238" y="365125"/>
            <a:ext cx="7886700" cy="1325563"/>
          </a:xfrm>
        </p:spPr>
        <p:txBody>
          <a:bodyPr/>
          <a:lstStyle/>
          <a:p>
            <a:r>
              <a:rPr lang="pt-PT"/>
              <a:t>Clique para editar o estilo de título do Modelo Global</a:t>
            </a:r>
            <a:endParaRPr lang="en-US"/>
          </a:p>
        </p:txBody>
      </p:sp>
      <p:sp>
        <p:nvSpPr>
          <p:cNvPr id="3" name="Marcador de Posição do Texto 2">
            <a:extLst>
              <a:ext uri="{FF2B5EF4-FFF2-40B4-BE49-F238E27FC236}">
                <a16:creationId xmlns:a16="http://schemas.microsoft.com/office/drawing/2014/main" id="{3263BF27-94F1-4DFC-9537-BC4A013A1FDC}"/>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4" name="Marcador de Posição de Conteúdo 3">
            <a:extLst>
              <a:ext uri="{FF2B5EF4-FFF2-40B4-BE49-F238E27FC236}">
                <a16:creationId xmlns:a16="http://schemas.microsoft.com/office/drawing/2014/main" id="{050F7E17-7515-45F5-BD9E-AC92264C8AED}"/>
              </a:ext>
            </a:extLst>
          </p:cNvPr>
          <p:cNvSpPr>
            <a:spLocks noGrp="1"/>
          </p:cNvSpPr>
          <p:nvPr>
            <p:ph sz="half" idx="2"/>
          </p:nvPr>
        </p:nvSpPr>
        <p:spPr>
          <a:xfrm>
            <a:off x="630238" y="2505075"/>
            <a:ext cx="3868737"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5" name="Marcador de Posição do Texto 4">
            <a:extLst>
              <a:ext uri="{FF2B5EF4-FFF2-40B4-BE49-F238E27FC236}">
                <a16:creationId xmlns:a16="http://schemas.microsoft.com/office/drawing/2014/main" id="{8C2D7705-46EC-440D-A33D-7C11FBD45F26}"/>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6" name="Marcador de Posição de Conteúdo 5">
            <a:extLst>
              <a:ext uri="{FF2B5EF4-FFF2-40B4-BE49-F238E27FC236}">
                <a16:creationId xmlns:a16="http://schemas.microsoft.com/office/drawing/2014/main" id="{2CB0EA1A-7021-41DD-9FC8-AC8FC264F5CD}"/>
              </a:ext>
            </a:extLst>
          </p:cNvPr>
          <p:cNvSpPr>
            <a:spLocks noGrp="1"/>
          </p:cNvSpPr>
          <p:nvPr>
            <p:ph sz="quarter" idx="4"/>
          </p:nvPr>
        </p:nvSpPr>
        <p:spPr>
          <a:xfrm>
            <a:off x="4629150" y="2505075"/>
            <a:ext cx="3887788"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7" name="Marcador de Posição da Data 6">
            <a:extLst>
              <a:ext uri="{FF2B5EF4-FFF2-40B4-BE49-F238E27FC236}">
                <a16:creationId xmlns:a16="http://schemas.microsoft.com/office/drawing/2014/main" id="{4EE69DB7-C35E-4ED2-9BE3-4885DE7F3294}"/>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8" name="Marcador de Posição do Rodapé 7">
            <a:extLst>
              <a:ext uri="{FF2B5EF4-FFF2-40B4-BE49-F238E27FC236}">
                <a16:creationId xmlns:a16="http://schemas.microsoft.com/office/drawing/2014/main" id="{8A097C45-3A6D-41F2-89DD-3D84885CE9A2}"/>
              </a:ext>
            </a:extLst>
          </p:cNvPr>
          <p:cNvSpPr>
            <a:spLocks noGrp="1"/>
          </p:cNvSpPr>
          <p:nvPr>
            <p:ph type="ftr" sz="quarter" idx="11"/>
          </p:nvPr>
        </p:nvSpPr>
        <p:spPr/>
        <p:txBody>
          <a:bodyPr/>
          <a:lstStyle/>
          <a:p>
            <a:endParaRPr lang="en-US"/>
          </a:p>
        </p:txBody>
      </p:sp>
      <p:sp>
        <p:nvSpPr>
          <p:cNvPr id="9" name="Marcador de Posição do Número do Diapositivo 8">
            <a:extLst>
              <a:ext uri="{FF2B5EF4-FFF2-40B4-BE49-F238E27FC236}">
                <a16:creationId xmlns:a16="http://schemas.microsoft.com/office/drawing/2014/main" id="{80145E04-42E2-4C41-8C38-B83F75155CBB}"/>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201701214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7A2C6D-C096-4556-A472-79B3F0522A55}"/>
              </a:ext>
            </a:extLst>
          </p:cNvPr>
          <p:cNvSpPr>
            <a:spLocks noGrp="1"/>
          </p:cNvSpPr>
          <p:nvPr>
            <p:ph type="title"/>
          </p:nvPr>
        </p:nvSpPr>
        <p:spPr>
          <a:xfrm>
            <a:off x="395536" y="-387424"/>
            <a:ext cx="7886700" cy="1325563"/>
          </a:xfrm>
        </p:spPr>
        <p:txBody>
          <a:bodyPr/>
          <a:lstStyle/>
          <a:p>
            <a:r>
              <a:rPr lang="pt-PT"/>
              <a:t>Clique para editar o estilo de título do Modelo Global</a:t>
            </a:r>
            <a:endParaRPr lang="en-US"/>
          </a:p>
        </p:txBody>
      </p:sp>
      <p:sp>
        <p:nvSpPr>
          <p:cNvPr id="3" name="Marcador de Posição da Data 2">
            <a:extLst>
              <a:ext uri="{FF2B5EF4-FFF2-40B4-BE49-F238E27FC236}">
                <a16:creationId xmlns:a16="http://schemas.microsoft.com/office/drawing/2014/main" id="{A05D9541-1480-4065-ADA8-796D27489A9A}"/>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4" name="Marcador de Posição do Rodapé 3">
            <a:extLst>
              <a:ext uri="{FF2B5EF4-FFF2-40B4-BE49-F238E27FC236}">
                <a16:creationId xmlns:a16="http://schemas.microsoft.com/office/drawing/2014/main" id="{F2D53F41-F3F3-4FED-9D45-A8241AFA254D}"/>
              </a:ext>
            </a:extLst>
          </p:cNvPr>
          <p:cNvSpPr>
            <a:spLocks noGrp="1"/>
          </p:cNvSpPr>
          <p:nvPr>
            <p:ph type="ftr" sz="quarter" idx="11"/>
          </p:nvPr>
        </p:nvSpPr>
        <p:spPr/>
        <p:txBody>
          <a:bodyPr/>
          <a:lstStyle/>
          <a:p>
            <a:endParaRPr lang="en-US"/>
          </a:p>
        </p:txBody>
      </p:sp>
      <p:sp>
        <p:nvSpPr>
          <p:cNvPr id="5" name="Marcador de Posição do Número do Diapositivo 4">
            <a:extLst>
              <a:ext uri="{FF2B5EF4-FFF2-40B4-BE49-F238E27FC236}">
                <a16:creationId xmlns:a16="http://schemas.microsoft.com/office/drawing/2014/main" id="{4778CFB9-FEA7-4AB0-9404-81BB8C82B67A}"/>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2003561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5EB587-47A7-4F33-915F-F34CCA13F167}"/>
              </a:ext>
            </a:extLst>
          </p:cNvPr>
          <p:cNvSpPr>
            <a:spLocks noGrp="1"/>
          </p:cNvSpPr>
          <p:nvPr>
            <p:ph type="title"/>
          </p:nvPr>
        </p:nvSpPr>
        <p:spPr/>
        <p:txBody>
          <a:bodyPr/>
          <a:lstStyle/>
          <a:p>
            <a:r>
              <a:rPr lang="pt-PT"/>
              <a:t>Clique para editar o estilo de título do Modelo Global</a:t>
            </a:r>
          </a:p>
        </p:txBody>
      </p:sp>
      <p:sp>
        <p:nvSpPr>
          <p:cNvPr id="3" name="Marcador de Posição de Conteúdo 2">
            <a:extLst>
              <a:ext uri="{FF2B5EF4-FFF2-40B4-BE49-F238E27FC236}">
                <a16:creationId xmlns:a16="http://schemas.microsoft.com/office/drawing/2014/main" id="{C85698B9-36E4-40BA-B1DA-C0D30F4816B3}"/>
              </a:ext>
            </a:extLst>
          </p:cNvPr>
          <p:cNvSpPr>
            <a:spLocks noGrp="1"/>
          </p:cNvSpPr>
          <p:nvPr>
            <p:ph sz="half" idx="1"/>
          </p:nvPr>
        </p:nvSpPr>
        <p:spPr>
          <a:xfrm>
            <a:off x="628650" y="1825625"/>
            <a:ext cx="386715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e Conteúdo 3">
            <a:extLst>
              <a:ext uri="{FF2B5EF4-FFF2-40B4-BE49-F238E27FC236}">
                <a16:creationId xmlns:a16="http://schemas.microsoft.com/office/drawing/2014/main" id="{D03A11C2-E5F9-4A1E-9625-4112BDC71EA9}"/>
              </a:ext>
            </a:extLst>
          </p:cNvPr>
          <p:cNvSpPr>
            <a:spLocks noGrp="1"/>
          </p:cNvSpPr>
          <p:nvPr>
            <p:ph sz="half" idx="2"/>
          </p:nvPr>
        </p:nvSpPr>
        <p:spPr>
          <a:xfrm>
            <a:off x="4648200" y="1825625"/>
            <a:ext cx="386715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5" name="Marcador de Posição da Data 4">
            <a:extLst>
              <a:ext uri="{FF2B5EF4-FFF2-40B4-BE49-F238E27FC236}">
                <a16:creationId xmlns:a16="http://schemas.microsoft.com/office/drawing/2014/main" id="{53E9EABF-1514-44AD-943A-4FE0F0A2F61E}"/>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6" name="Marcador de Posição do Rodapé 5">
            <a:extLst>
              <a:ext uri="{FF2B5EF4-FFF2-40B4-BE49-F238E27FC236}">
                <a16:creationId xmlns:a16="http://schemas.microsoft.com/office/drawing/2014/main" id="{ACBC1F67-FF33-4347-924D-939DACDEC7FB}"/>
              </a:ext>
            </a:extLst>
          </p:cNvPr>
          <p:cNvSpPr>
            <a:spLocks noGrp="1"/>
          </p:cNvSpPr>
          <p:nvPr>
            <p:ph type="ftr" sz="quarter" idx="11"/>
          </p:nvPr>
        </p:nvSpPr>
        <p:spPr/>
        <p:txBody>
          <a:bodyPr/>
          <a:lstStyle/>
          <a:p>
            <a:endParaRPr lang="pt-PT"/>
          </a:p>
        </p:txBody>
      </p:sp>
      <p:sp>
        <p:nvSpPr>
          <p:cNvPr id="7" name="Marcador de Posição do Número do Diapositivo 6">
            <a:extLst>
              <a:ext uri="{FF2B5EF4-FFF2-40B4-BE49-F238E27FC236}">
                <a16:creationId xmlns:a16="http://schemas.microsoft.com/office/drawing/2014/main" id="{963592F1-4757-49C4-97BE-44DDF70164EF}"/>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36036044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a Data 1">
            <a:extLst>
              <a:ext uri="{FF2B5EF4-FFF2-40B4-BE49-F238E27FC236}">
                <a16:creationId xmlns:a16="http://schemas.microsoft.com/office/drawing/2014/main" id="{55FEFE7A-638C-49B9-A79A-DCC24595C9BD}"/>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3" name="Marcador de Posição do Rodapé 2">
            <a:extLst>
              <a:ext uri="{FF2B5EF4-FFF2-40B4-BE49-F238E27FC236}">
                <a16:creationId xmlns:a16="http://schemas.microsoft.com/office/drawing/2014/main" id="{7C502520-ACFA-49F7-B3B6-5875BC0131D5}"/>
              </a:ext>
            </a:extLst>
          </p:cNvPr>
          <p:cNvSpPr>
            <a:spLocks noGrp="1"/>
          </p:cNvSpPr>
          <p:nvPr>
            <p:ph type="ftr" sz="quarter" idx="11"/>
          </p:nvPr>
        </p:nvSpPr>
        <p:spPr/>
        <p:txBody>
          <a:bodyPr/>
          <a:lstStyle/>
          <a:p>
            <a:endParaRPr lang="en-US"/>
          </a:p>
        </p:txBody>
      </p:sp>
      <p:sp>
        <p:nvSpPr>
          <p:cNvPr id="4" name="Marcador de Posição do Número do Diapositivo 3">
            <a:extLst>
              <a:ext uri="{FF2B5EF4-FFF2-40B4-BE49-F238E27FC236}">
                <a16:creationId xmlns:a16="http://schemas.microsoft.com/office/drawing/2014/main" id="{AC29A81C-C9FC-4651-A76F-110DA2B91482}"/>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387750970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0E7056-0743-4CC2-A2D6-030AD58F9766}"/>
              </a:ext>
            </a:extLst>
          </p:cNvPr>
          <p:cNvSpPr>
            <a:spLocks noGrp="1"/>
          </p:cNvSpPr>
          <p:nvPr>
            <p:ph type="title"/>
          </p:nvPr>
        </p:nvSpPr>
        <p:spPr>
          <a:xfrm>
            <a:off x="630238" y="457200"/>
            <a:ext cx="2949575" cy="1600200"/>
          </a:xfrm>
        </p:spPr>
        <p:txBody>
          <a:bodyPr anchor="b"/>
          <a:lstStyle>
            <a:lvl1pPr>
              <a:defRPr sz="3200"/>
            </a:lvl1pPr>
          </a:lstStyle>
          <a:p>
            <a:r>
              <a:rPr lang="pt-PT"/>
              <a:t>Clique para editar o estilo de título do Modelo Global</a:t>
            </a:r>
            <a:endParaRPr lang="en-US"/>
          </a:p>
        </p:txBody>
      </p:sp>
      <p:sp>
        <p:nvSpPr>
          <p:cNvPr id="3" name="Marcador de Posição de Conteúdo 2">
            <a:extLst>
              <a:ext uri="{FF2B5EF4-FFF2-40B4-BE49-F238E27FC236}">
                <a16:creationId xmlns:a16="http://schemas.microsoft.com/office/drawing/2014/main" id="{A79FF562-0D88-4CD6-B0B0-75E91E9056E2}"/>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o Texto 3">
            <a:extLst>
              <a:ext uri="{FF2B5EF4-FFF2-40B4-BE49-F238E27FC236}">
                <a16:creationId xmlns:a16="http://schemas.microsoft.com/office/drawing/2014/main" id="{E8C4DDE4-F5D0-4727-BBF6-27E80FA67D78}"/>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a:extLst>
              <a:ext uri="{FF2B5EF4-FFF2-40B4-BE49-F238E27FC236}">
                <a16:creationId xmlns:a16="http://schemas.microsoft.com/office/drawing/2014/main" id="{350C3065-FFF9-47C9-98AE-8A5AF714B985}"/>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6" name="Marcador de Posição do Rodapé 5">
            <a:extLst>
              <a:ext uri="{FF2B5EF4-FFF2-40B4-BE49-F238E27FC236}">
                <a16:creationId xmlns:a16="http://schemas.microsoft.com/office/drawing/2014/main" id="{961014D8-89D2-43DD-A275-591E72D855DF}"/>
              </a:ext>
            </a:extLst>
          </p:cNvPr>
          <p:cNvSpPr>
            <a:spLocks noGrp="1"/>
          </p:cNvSpPr>
          <p:nvPr>
            <p:ph type="ftr" sz="quarter" idx="11"/>
          </p:nvPr>
        </p:nvSpPr>
        <p:spPr/>
        <p:txBody>
          <a:bodyPr/>
          <a:lstStyle/>
          <a:p>
            <a:endParaRPr lang="en-US"/>
          </a:p>
        </p:txBody>
      </p:sp>
      <p:sp>
        <p:nvSpPr>
          <p:cNvPr id="7" name="Marcador de Posição do Número do Diapositivo 6">
            <a:extLst>
              <a:ext uri="{FF2B5EF4-FFF2-40B4-BE49-F238E27FC236}">
                <a16:creationId xmlns:a16="http://schemas.microsoft.com/office/drawing/2014/main" id="{72E668E7-2D46-4DBF-BED1-941A1C2EAF53}"/>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286961053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0ED547-377A-4220-8EAE-DFFC406D7C77}"/>
              </a:ext>
            </a:extLst>
          </p:cNvPr>
          <p:cNvSpPr>
            <a:spLocks noGrp="1"/>
          </p:cNvSpPr>
          <p:nvPr>
            <p:ph type="title"/>
          </p:nvPr>
        </p:nvSpPr>
        <p:spPr>
          <a:xfrm>
            <a:off x="630238" y="457200"/>
            <a:ext cx="2949575" cy="1600200"/>
          </a:xfrm>
        </p:spPr>
        <p:txBody>
          <a:bodyPr anchor="b"/>
          <a:lstStyle>
            <a:lvl1pPr>
              <a:defRPr sz="3200"/>
            </a:lvl1pPr>
          </a:lstStyle>
          <a:p>
            <a:r>
              <a:rPr lang="pt-PT"/>
              <a:t>Clique para editar o estilo de título do Modelo Global</a:t>
            </a:r>
            <a:endParaRPr lang="en-US"/>
          </a:p>
        </p:txBody>
      </p:sp>
      <p:sp>
        <p:nvSpPr>
          <p:cNvPr id="3" name="Marcador de Posição da Imagem 2">
            <a:extLst>
              <a:ext uri="{FF2B5EF4-FFF2-40B4-BE49-F238E27FC236}">
                <a16:creationId xmlns:a16="http://schemas.microsoft.com/office/drawing/2014/main" id="{5D172836-D7F4-43DF-BFDB-378DC51382D6}"/>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Posição do Texto 3">
            <a:extLst>
              <a:ext uri="{FF2B5EF4-FFF2-40B4-BE49-F238E27FC236}">
                <a16:creationId xmlns:a16="http://schemas.microsoft.com/office/drawing/2014/main" id="{5C21D41F-37C8-44C6-81B4-0EE8456EA3E5}"/>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a:extLst>
              <a:ext uri="{FF2B5EF4-FFF2-40B4-BE49-F238E27FC236}">
                <a16:creationId xmlns:a16="http://schemas.microsoft.com/office/drawing/2014/main" id="{A5EC669B-829A-4B55-AE64-20729C9145A8}"/>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6" name="Marcador de Posição do Rodapé 5">
            <a:extLst>
              <a:ext uri="{FF2B5EF4-FFF2-40B4-BE49-F238E27FC236}">
                <a16:creationId xmlns:a16="http://schemas.microsoft.com/office/drawing/2014/main" id="{279009F3-C12E-4E62-AA9A-6B836C7EBE7A}"/>
              </a:ext>
            </a:extLst>
          </p:cNvPr>
          <p:cNvSpPr>
            <a:spLocks noGrp="1"/>
          </p:cNvSpPr>
          <p:nvPr>
            <p:ph type="ftr" sz="quarter" idx="11"/>
          </p:nvPr>
        </p:nvSpPr>
        <p:spPr/>
        <p:txBody>
          <a:bodyPr/>
          <a:lstStyle/>
          <a:p>
            <a:endParaRPr lang="en-US"/>
          </a:p>
        </p:txBody>
      </p:sp>
      <p:sp>
        <p:nvSpPr>
          <p:cNvPr id="7" name="Marcador de Posição do Número do Diapositivo 6">
            <a:extLst>
              <a:ext uri="{FF2B5EF4-FFF2-40B4-BE49-F238E27FC236}">
                <a16:creationId xmlns:a16="http://schemas.microsoft.com/office/drawing/2014/main" id="{39261EAB-2473-48E2-8642-89A752562A79}"/>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163157629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02FD12-4833-4E90-A6C8-D33F7192F8BE}"/>
              </a:ext>
            </a:extLst>
          </p:cNvPr>
          <p:cNvSpPr>
            <a:spLocks noGrp="1"/>
          </p:cNvSpPr>
          <p:nvPr>
            <p:ph type="title"/>
          </p:nvPr>
        </p:nvSpPr>
        <p:spPr/>
        <p:txBody>
          <a:bodyPr/>
          <a:lstStyle/>
          <a:p>
            <a:r>
              <a:rPr lang="pt-PT"/>
              <a:t>Clique para editar o estilo de título do Modelo Global</a:t>
            </a:r>
            <a:endParaRPr lang="en-US"/>
          </a:p>
        </p:txBody>
      </p:sp>
      <p:sp>
        <p:nvSpPr>
          <p:cNvPr id="3" name="Marcador de Posição de Texto Vertical 2">
            <a:extLst>
              <a:ext uri="{FF2B5EF4-FFF2-40B4-BE49-F238E27FC236}">
                <a16:creationId xmlns:a16="http://schemas.microsoft.com/office/drawing/2014/main" id="{EBC7AA09-4552-4EE2-84D2-76B0A900B324}"/>
              </a:ext>
            </a:extLst>
          </p:cNvPr>
          <p:cNvSpPr>
            <a:spLocks noGrp="1"/>
          </p:cNvSpPr>
          <p:nvPr>
            <p:ph type="body" orient="vert" idx="1"/>
          </p:nvPr>
        </p:nvSpPr>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a Data 3">
            <a:extLst>
              <a:ext uri="{FF2B5EF4-FFF2-40B4-BE49-F238E27FC236}">
                <a16:creationId xmlns:a16="http://schemas.microsoft.com/office/drawing/2014/main" id="{D31FF64F-1A03-40C6-9F15-503EF9AA9E9D}"/>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3B1F8B8C-B15E-4BC2-86A9-0C0E1028F166}"/>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FB283FE2-C153-4279-8B00-D4C70F5C5A8D}"/>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14033261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1FF5CFB-0D8B-40E5-A89A-A378000D054F}"/>
              </a:ext>
            </a:extLst>
          </p:cNvPr>
          <p:cNvSpPr>
            <a:spLocks noGrp="1"/>
          </p:cNvSpPr>
          <p:nvPr>
            <p:ph type="title" orient="vert"/>
          </p:nvPr>
        </p:nvSpPr>
        <p:spPr>
          <a:xfrm>
            <a:off x="6543675" y="365125"/>
            <a:ext cx="1971675" cy="5811838"/>
          </a:xfrm>
        </p:spPr>
        <p:txBody>
          <a:bodyPr vert="eaVert"/>
          <a:lstStyle/>
          <a:p>
            <a:r>
              <a:rPr lang="pt-PT"/>
              <a:t>Clique para editar o estilo de título do Modelo Global</a:t>
            </a:r>
            <a:endParaRPr lang="en-US"/>
          </a:p>
        </p:txBody>
      </p:sp>
      <p:sp>
        <p:nvSpPr>
          <p:cNvPr id="3" name="Marcador de Posição de Texto Vertical 2">
            <a:extLst>
              <a:ext uri="{FF2B5EF4-FFF2-40B4-BE49-F238E27FC236}">
                <a16:creationId xmlns:a16="http://schemas.microsoft.com/office/drawing/2014/main" id="{7C8969DE-F267-4857-B423-85162B5EFE33}"/>
              </a:ext>
            </a:extLst>
          </p:cNvPr>
          <p:cNvSpPr>
            <a:spLocks noGrp="1"/>
          </p:cNvSpPr>
          <p:nvPr>
            <p:ph type="body" orient="vert" idx="1"/>
          </p:nvPr>
        </p:nvSpPr>
        <p:spPr>
          <a:xfrm>
            <a:off x="628650" y="365125"/>
            <a:ext cx="5762625" cy="5811838"/>
          </a:xfrm>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a Data 3">
            <a:extLst>
              <a:ext uri="{FF2B5EF4-FFF2-40B4-BE49-F238E27FC236}">
                <a16:creationId xmlns:a16="http://schemas.microsoft.com/office/drawing/2014/main" id="{EFD3ED7C-3A63-4869-A557-16AF6DA88B02}"/>
              </a:ext>
            </a:extLst>
          </p:cNvPr>
          <p:cNvSpPr>
            <a:spLocks noGrp="1"/>
          </p:cNvSpPr>
          <p:nvPr>
            <p:ph type="dt" sz="half" idx="10"/>
          </p:nvPr>
        </p:nvSpPr>
        <p:spPr/>
        <p:txBody>
          <a:body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6856AF14-11F5-42D5-9E79-59C9B25140DE}"/>
              </a:ext>
            </a:extLst>
          </p:cNvPr>
          <p:cNvSpPr>
            <a:spLocks noGrp="1"/>
          </p:cNvSpPr>
          <p:nvPr>
            <p:ph type="ftr" sz="quarter" idx="11"/>
          </p:nvPr>
        </p:nvSpPr>
        <p:spPr/>
        <p:txBody>
          <a:bodyPr/>
          <a:lstStyle/>
          <a:p>
            <a:endParaRPr lang="en-US"/>
          </a:p>
        </p:txBody>
      </p:sp>
      <p:sp>
        <p:nvSpPr>
          <p:cNvPr id="6" name="Marcador de Posição do Número do Diapositivo 5">
            <a:extLst>
              <a:ext uri="{FF2B5EF4-FFF2-40B4-BE49-F238E27FC236}">
                <a16:creationId xmlns:a16="http://schemas.microsoft.com/office/drawing/2014/main" id="{55410750-2167-42C1-8518-A8DB5366576A}"/>
              </a:ext>
            </a:extLst>
          </p:cNvPr>
          <p:cNvSpPr>
            <a:spLocks noGrp="1"/>
          </p:cNvSpPr>
          <p:nvPr>
            <p:ph type="sldNum" sz="quarter" idx="12"/>
          </p:nvPr>
        </p:nvSpPr>
        <p:spPr/>
        <p:txBody>
          <a:bodyPr/>
          <a:lstStyle/>
          <a:p>
            <a:fld id="{82F493D2-158B-4DAD-98A8-571258816198}" type="slidenum">
              <a:rPr lang="en-US" smtClean="0"/>
              <a:t>‹nº›</a:t>
            </a:fld>
            <a:endParaRPr lang="en-US"/>
          </a:p>
        </p:txBody>
      </p:sp>
    </p:spTree>
    <p:extLst>
      <p:ext uri="{BB962C8B-B14F-4D97-AF65-F5344CB8AC3E}">
        <p14:creationId xmlns:p14="http://schemas.microsoft.com/office/powerpoint/2010/main" val="30776624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pt-PT"/>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PT"/>
              <a:t>Click to edit Master subtitle style</a:t>
            </a:r>
            <a:endParaRPr lang="en-US"/>
          </a:p>
        </p:txBody>
      </p:sp>
      <p:sp>
        <p:nvSpPr>
          <p:cNvPr id="4" name="Date Placeholder 3"/>
          <p:cNvSpPr>
            <a:spLocks noGrp="1"/>
          </p:cNvSpPr>
          <p:nvPr>
            <p:ph type="dt" sz="half" idx="10"/>
          </p:nvPr>
        </p:nvSpPr>
        <p:spPr/>
        <p:txBody>
          <a:bodyPr/>
          <a:lstStyle/>
          <a:p>
            <a:fld id="{2987679C-2F59-6E45-8FA5-FAD21CEBEBFE}" type="datetimeFigureOut">
              <a:rPr lang="en-US" smtClean="0"/>
              <a:t>5/17/2023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39989774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Click to edit Master title style</a:t>
            </a:r>
            <a:endParaRPr lang="en-US"/>
          </a:p>
        </p:txBody>
      </p:sp>
      <p:sp>
        <p:nvSpPr>
          <p:cNvPr id="3" name="Content Placeholder 2"/>
          <p:cNvSpPr>
            <a:spLocks noGrp="1"/>
          </p:cNvSpPr>
          <p:nvPr>
            <p:ph idx="1"/>
          </p:nvPr>
        </p:nvSpPr>
        <p:spPr/>
        <p:txBody>
          <a:bodyPr/>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endParaRPr lang="en-US"/>
          </a:p>
        </p:txBody>
      </p:sp>
      <p:sp>
        <p:nvSpPr>
          <p:cNvPr id="4" name="Date Placeholder 3"/>
          <p:cNvSpPr>
            <a:spLocks noGrp="1"/>
          </p:cNvSpPr>
          <p:nvPr>
            <p:ph type="dt" sz="half" idx="10"/>
          </p:nvPr>
        </p:nvSpPr>
        <p:spPr/>
        <p:txBody>
          <a:bodyPr/>
          <a:lstStyle/>
          <a:p>
            <a:fld id="{2987679C-2F59-6E45-8FA5-FAD21CEBEBFE}" type="datetimeFigureOut">
              <a:rPr lang="en-US" smtClean="0"/>
              <a:t>5/17/2023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345486768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pt-PT"/>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a:t>Click to edit Master text styles</a:t>
            </a:r>
          </a:p>
        </p:txBody>
      </p:sp>
      <p:sp>
        <p:nvSpPr>
          <p:cNvPr id="4" name="Date Placeholder 3"/>
          <p:cNvSpPr>
            <a:spLocks noGrp="1"/>
          </p:cNvSpPr>
          <p:nvPr>
            <p:ph type="dt" sz="half" idx="10"/>
          </p:nvPr>
        </p:nvSpPr>
        <p:spPr/>
        <p:txBody>
          <a:bodyPr/>
          <a:lstStyle/>
          <a:p>
            <a:fld id="{2987679C-2F59-6E45-8FA5-FAD21CEBEBFE}" type="datetimeFigureOut">
              <a:rPr lang="en-US" smtClean="0"/>
              <a:t>5/17/2023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296723863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endParaRPr lang="en-US"/>
          </a:p>
        </p:txBody>
      </p:sp>
      <p:sp>
        <p:nvSpPr>
          <p:cNvPr id="5" name="Date Placeholder 4"/>
          <p:cNvSpPr>
            <a:spLocks noGrp="1"/>
          </p:cNvSpPr>
          <p:nvPr>
            <p:ph type="dt" sz="half" idx="10"/>
          </p:nvPr>
        </p:nvSpPr>
        <p:spPr/>
        <p:txBody>
          <a:bodyPr/>
          <a:lstStyle/>
          <a:p>
            <a:fld id="{2987679C-2F59-6E45-8FA5-FAD21CEBEBFE}" type="datetimeFigureOut">
              <a:rPr lang="en-US" smtClean="0"/>
              <a:t>5/17/2023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182504989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PT"/>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endParaRPr lang="en-US"/>
          </a:p>
        </p:txBody>
      </p:sp>
      <p:sp>
        <p:nvSpPr>
          <p:cNvPr id="7" name="Date Placeholder 6"/>
          <p:cNvSpPr>
            <a:spLocks noGrp="1"/>
          </p:cNvSpPr>
          <p:nvPr>
            <p:ph type="dt" sz="half" idx="10"/>
          </p:nvPr>
        </p:nvSpPr>
        <p:spPr/>
        <p:txBody>
          <a:bodyPr/>
          <a:lstStyle/>
          <a:p>
            <a:fld id="{2987679C-2F59-6E45-8FA5-FAD21CEBEBFE}" type="datetimeFigureOut">
              <a:rPr lang="en-US" smtClean="0"/>
              <a:t>5/17/2023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2205163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9E2308C-9A89-403A-9D3F-DC2E619C4140}"/>
              </a:ext>
            </a:extLst>
          </p:cNvPr>
          <p:cNvSpPr>
            <a:spLocks noGrp="1"/>
          </p:cNvSpPr>
          <p:nvPr>
            <p:ph type="title"/>
          </p:nvPr>
        </p:nvSpPr>
        <p:spPr>
          <a:xfrm>
            <a:off x="630238" y="365125"/>
            <a:ext cx="7886700" cy="1325563"/>
          </a:xfrm>
        </p:spPr>
        <p:txBody>
          <a:bodyPr/>
          <a:lstStyle/>
          <a:p>
            <a:r>
              <a:rPr lang="pt-PT"/>
              <a:t>Clique para editar o estilo de título do Modelo Global</a:t>
            </a:r>
          </a:p>
        </p:txBody>
      </p:sp>
      <p:sp>
        <p:nvSpPr>
          <p:cNvPr id="3" name="Marcador de Posição do Texto 2">
            <a:extLst>
              <a:ext uri="{FF2B5EF4-FFF2-40B4-BE49-F238E27FC236}">
                <a16:creationId xmlns:a16="http://schemas.microsoft.com/office/drawing/2014/main" id="{4CB1E5A9-2BCF-4BE6-A0B1-EF8CF2682945}"/>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4" name="Marcador de Posição de Conteúdo 3">
            <a:extLst>
              <a:ext uri="{FF2B5EF4-FFF2-40B4-BE49-F238E27FC236}">
                <a16:creationId xmlns:a16="http://schemas.microsoft.com/office/drawing/2014/main" id="{14340BC7-4D2C-40A7-99E0-8DDBEF65306F}"/>
              </a:ext>
            </a:extLst>
          </p:cNvPr>
          <p:cNvSpPr>
            <a:spLocks noGrp="1"/>
          </p:cNvSpPr>
          <p:nvPr>
            <p:ph sz="half" idx="2"/>
          </p:nvPr>
        </p:nvSpPr>
        <p:spPr>
          <a:xfrm>
            <a:off x="630238" y="2505075"/>
            <a:ext cx="3868737"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5" name="Marcador de Posição do Texto 4">
            <a:extLst>
              <a:ext uri="{FF2B5EF4-FFF2-40B4-BE49-F238E27FC236}">
                <a16:creationId xmlns:a16="http://schemas.microsoft.com/office/drawing/2014/main" id="{884736F1-EED6-40E3-B631-C240FA362164}"/>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6" name="Marcador de Posição de Conteúdo 5">
            <a:extLst>
              <a:ext uri="{FF2B5EF4-FFF2-40B4-BE49-F238E27FC236}">
                <a16:creationId xmlns:a16="http://schemas.microsoft.com/office/drawing/2014/main" id="{F1DDC86B-B66E-42F4-B622-9ED4C631FC05}"/>
              </a:ext>
            </a:extLst>
          </p:cNvPr>
          <p:cNvSpPr>
            <a:spLocks noGrp="1"/>
          </p:cNvSpPr>
          <p:nvPr>
            <p:ph sz="quarter" idx="4"/>
          </p:nvPr>
        </p:nvSpPr>
        <p:spPr>
          <a:xfrm>
            <a:off x="4629150" y="2505075"/>
            <a:ext cx="3887788"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7" name="Marcador de Posição da Data 6">
            <a:extLst>
              <a:ext uri="{FF2B5EF4-FFF2-40B4-BE49-F238E27FC236}">
                <a16:creationId xmlns:a16="http://schemas.microsoft.com/office/drawing/2014/main" id="{C7E06316-BBE2-4759-8C44-1C6EEB7EE813}"/>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8" name="Marcador de Posição do Rodapé 7">
            <a:extLst>
              <a:ext uri="{FF2B5EF4-FFF2-40B4-BE49-F238E27FC236}">
                <a16:creationId xmlns:a16="http://schemas.microsoft.com/office/drawing/2014/main" id="{299770D5-9C87-4FE9-8209-4E3D234F6CB9}"/>
              </a:ext>
            </a:extLst>
          </p:cNvPr>
          <p:cNvSpPr>
            <a:spLocks noGrp="1"/>
          </p:cNvSpPr>
          <p:nvPr>
            <p:ph type="ftr" sz="quarter" idx="11"/>
          </p:nvPr>
        </p:nvSpPr>
        <p:spPr/>
        <p:txBody>
          <a:bodyPr/>
          <a:lstStyle/>
          <a:p>
            <a:endParaRPr lang="pt-PT"/>
          </a:p>
        </p:txBody>
      </p:sp>
      <p:sp>
        <p:nvSpPr>
          <p:cNvPr id="9" name="Marcador de Posição do Número do Diapositivo 8">
            <a:extLst>
              <a:ext uri="{FF2B5EF4-FFF2-40B4-BE49-F238E27FC236}">
                <a16:creationId xmlns:a16="http://schemas.microsoft.com/office/drawing/2014/main" id="{E8DB92E7-1DB8-42AC-9BAF-ACE104AE7FE4}"/>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161538612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Click to edit Master title style</a:t>
            </a:r>
            <a:endParaRPr lang="en-US"/>
          </a:p>
        </p:txBody>
      </p:sp>
      <p:sp>
        <p:nvSpPr>
          <p:cNvPr id="3" name="Date Placeholder 2"/>
          <p:cNvSpPr>
            <a:spLocks noGrp="1"/>
          </p:cNvSpPr>
          <p:nvPr>
            <p:ph type="dt" sz="half" idx="10"/>
          </p:nvPr>
        </p:nvSpPr>
        <p:spPr/>
        <p:txBody>
          <a:bodyPr/>
          <a:lstStyle/>
          <a:p>
            <a:fld id="{2987679C-2F59-6E45-8FA5-FAD21CEBEBFE}" type="datetimeFigureOut">
              <a:rPr lang="en-US" smtClean="0"/>
              <a:t>5/17/2023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133176307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87679C-2F59-6E45-8FA5-FAD21CEBEBFE}" type="datetimeFigureOut">
              <a:rPr lang="en-US" smtClean="0"/>
              <a:t>5/17/2023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66994798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pt-PT"/>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Click to edit Master text styles</a:t>
            </a:r>
          </a:p>
        </p:txBody>
      </p:sp>
      <p:sp>
        <p:nvSpPr>
          <p:cNvPr id="5" name="Date Placeholder 4"/>
          <p:cNvSpPr>
            <a:spLocks noGrp="1"/>
          </p:cNvSpPr>
          <p:nvPr>
            <p:ph type="dt" sz="half" idx="10"/>
          </p:nvPr>
        </p:nvSpPr>
        <p:spPr/>
        <p:txBody>
          <a:bodyPr/>
          <a:lstStyle/>
          <a:p>
            <a:fld id="{2987679C-2F59-6E45-8FA5-FAD21CEBEBFE}" type="datetimeFigureOut">
              <a:rPr lang="en-US" smtClean="0"/>
              <a:t>5/17/2023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931611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pt-PT"/>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Click to edit Master text styles</a:t>
            </a:r>
          </a:p>
        </p:txBody>
      </p:sp>
      <p:sp>
        <p:nvSpPr>
          <p:cNvPr id="5" name="Date Placeholder 4"/>
          <p:cNvSpPr>
            <a:spLocks noGrp="1"/>
          </p:cNvSpPr>
          <p:nvPr>
            <p:ph type="dt" sz="half" idx="10"/>
          </p:nvPr>
        </p:nvSpPr>
        <p:spPr/>
        <p:txBody>
          <a:bodyPr/>
          <a:lstStyle/>
          <a:p>
            <a:fld id="{2987679C-2F59-6E45-8FA5-FAD21CEBEBFE}" type="datetimeFigureOut">
              <a:rPr lang="en-US" smtClean="0"/>
              <a:t>5/17/2023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268634322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endParaRPr lang="en-US"/>
          </a:p>
        </p:txBody>
      </p:sp>
      <p:sp>
        <p:nvSpPr>
          <p:cNvPr id="4" name="Date Placeholder 3"/>
          <p:cNvSpPr>
            <a:spLocks noGrp="1"/>
          </p:cNvSpPr>
          <p:nvPr>
            <p:ph type="dt" sz="half" idx="10"/>
          </p:nvPr>
        </p:nvSpPr>
        <p:spPr/>
        <p:txBody>
          <a:bodyPr/>
          <a:lstStyle/>
          <a:p>
            <a:fld id="{2987679C-2F59-6E45-8FA5-FAD21CEBEBFE}" type="datetimeFigureOut">
              <a:rPr lang="en-US" smtClean="0"/>
              <a:t>5/17/2023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173174859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pt-PT"/>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endParaRPr lang="en-US"/>
          </a:p>
        </p:txBody>
      </p:sp>
      <p:sp>
        <p:nvSpPr>
          <p:cNvPr id="4" name="Date Placeholder 3"/>
          <p:cNvSpPr>
            <a:spLocks noGrp="1"/>
          </p:cNvSpPr>
          <p:nvPr>
            <p:ph type="dt" sz="half" idx="10"/>
          </p:nvPr>
        </p:nvSpPr>
        <p:spPr/>
        <p:txBody>
          <a:bodyPr/>
          <a:lstStyle/>
          <a:p>
            <a:fld id="{2987679C-2F59-6E45-8FA5-FAD21CEBEBFE}" type="datetimeFigureOut">
              <a:rPr lang="en-US" smtClean="0"/>
              <a:t>5/17/2023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322231-0FE8-084E-9FAD-E8FD879B4578}" type="slidenum">
              <a:rPr lang="en-US" smtClean="0"/>
              <a:t>‹nº›</a:t>
            </a:fld>
            <a:endParaRPr lang="en-US"/>
          </a:p>
        </p:txBody>
      </p:sp>
    </p:spTree>
    <p:extLst>
      <p:ext uri="{BB962C8B-B14F-4D97-AF65-F5344CB8AC3E}">
        <p14:creationId xmlns:p14="http://schemas.microsoft.com/office/powerpoint/2010/main" val="2513271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2CD68C-92B3-40DA-A848-1860BDD343C7}"/>
              </a:ext>
            </a:extLst>
          </p:cNvPr>
          <p:cNvSpPr>
            <a:spLocks noGrp="1"/>
          </p:cNvSpPr>
          <p:nvPr>
            <p:ph type="title"/>
          </p:nvPr>
        </p:nvSpPr>
        <p:spPr/>
        <p:txBody>
          <a:bodyPr/>
          <a:lstStyle/>
          <a:p>
            <a:r>
              <a:rPr lang="pt-PT"/>
              <a:t>Clique para editar o estilo de título do Modelo Global</a:t>
            </a:r>
          </a:p>
        </p:txBody>
      </p:sp>
      <p:sp>
        <p:nvSpPr>
          <p:cNvPr id="3" name="Marcador de Posição da Data 2">
            <a:extLst>
              <a:ext uri="{FF2B5EF4-FFF2-40B4-BE49-F238E27FC236}">
                <a16:creationId xmlns:a16="http://schemas.microsoft.com/office/drawing/2014/main" id="{ED357238-2C9E-4B68-80FB-D78AAC88CFA5}"/>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4" name="Marcador de Posição do Rodapé 3">
            <a:extLst>
              <a:ext uri="{FF2B5EF4-FFF2-40B4-BE49-F238E27FC236}">
                <a16:creationId xmlns:a16="http://schemas.microsoft.com/office/drawing/2014/main" id="{7640FE60-0E8D-4BF3-A4FE-9241B9F041AE}"/>
              </a:ext>
            </a:extLst>
          </p:cNvPr>
          <p:cNvSpPr>
            <a:spLocks noGrp="1"/>
          </p:cNvSpPr>
          <p:nvPr>
            <p:ph type="ftr" sz="quarter" idx="11"/>
          </p:nvPr>
        </p:nvSpPr>
        <p:spPr/>
        <p:txBody>
          <a:bodyPr/>
          <a:lstStyle/>
          <a:p>
            <a:endParaRPr lang="pt-PT"/>
          </a:p>
        </p:txBody>
      </p:sp>
      <p:sp>
        <p:nvSpPr>
          <p:cNvPr id="5" name="Marcador de Posição do Número do Diapositivo 4">
            <a:extLst>
              <a:ext uri="{FF2B5EF4-FFF2-40B4-BE49-F238E27FC236}">
                <a16:creationId xmlns:a16="http://schemas.microsoft.com/office/drawing/2014/main" id="{66326F64-3D15-4B63-9C45-FB8694A193D8}"/>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205216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a Data 1">
            <a:extLst>
              <a:ext uri="{FF2B5EF4-FFF2-40B4-BE49-F238E27FC236}">
                <a16:creationId xmlns:a16="http://schemas.microsoft.com/office/drawing/2014/main" id="{31A15221-3F54-40A8-89B7-311A652A015D}"/>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3" name="Marcador de Posição do Rodapé 2">
            <a:extLst>
              <a:ext uri="{FF2B5EF4-FFF2-40B4-BE49-F238E27FC236}">
                <a16:creationId xmlns:a16="http://schemas.microsoft.com/office/drawing/2014/main" id="{4E5B6CCA-40B3-4CF6-A060-3D920FF97A30}"/>
              </a:ext>
            </a:extLst>
          </p:cNvPr>
          <p:cNvSpPr>
            <a:spLocks noGrp="1"/>
          </p:cNvSpPr>
          <p:nvPr>
            <p:ph type="ftr" sz="quarter" idx="11"/>
          </p:nvPr>
        </p:nvSpPr>
        <p:spPr/>
        <p:txBody>
          <a:bodyPr/>
          <a:lstStyle/>
          <a:p>
            <a:endParaRPr lang="pt-PT"/>
          </a:p>
        </p:txBody>
      </p:sp>
      <p:sp>
        <p:nvSpPr>
          <p:cNvPr id="4" name="Marcador de Posição do Número do Diapositivo 3">
            <a:extLst>
              <a:ext uri="{FF2B5EF4-FFF2-40B4-BE49-F238E27FC236}">
                <a16:creationId xmlns:a16="http://schemas.microsoft.com/office/drawing/2014/main" id="{E56173E1-793E-4B45-BD63-B9DE50C26538}"/>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1933414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1AE248-9501-4BC9-89E4-BA49F772A91B}"/>
              </a:ext>
            </a:extLst>
          </p:cNvPr>
          <p:cNvSpPr>
            <a:spLocks noGrp="1"/>
          </p:cNvSpPr>
          <p:nvPr>
            <p:ph type="title"/>
          </p:nvPr>
        </p:nvSpPr>
        <p:spPr>
          <a:xfrm>
            <a:off x="630238" y="457200"/>
            <a:ext cx="2949575" cy="1600200"/>
          </a:xfrm>
        </p:spPr>
        <p:txBody>
          <a:bodyPr anchor="b"/>
          <a:lstStyle>
            <a:lvl1pPr>
              <a:defRPr sz="3200"/>
            </a:lvl1pPr>
          </a:lstStyle>
          <a:p>
            <a:r>
              <a:rPr lang="pt-PT"/>
              <a:t>Clique para editar o estilo de título do Modelo Global</a:t>
            </a:r>
          </a:p>
        </p:txBody>
      </p:sp>
      <p:sp>
        <p:nvSpPr>
          <p:cNvPr id="3" name="Marcador de Posição de Conteúdo 2">
            <a:extLst>
              <a:ext uri="{FF2B5EF4-FFF2-40B4-BE49-F238E27FC236}">
                <a16:creationId xmlns:a16="http://schemas.microsoft.com/office/drawing/2014/main" id="{4B07ED9A-151F-4B5D-B7CA-218BC4DFA6DB}"/>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o Texto 3">
            <a:extLst>
              <a:ext uri="{FF2B5EF4-FFF2-40B4-BE49-F238E27FC236}">
                <a16:creationId xmlns:a16="http://schemas.microsoft.com/office/drawing/2014/main" id="{2A95E3AE-B939-4383-8E3E-6CFFD338DB8E}"/>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a:extLst>
              <a:ext uri="{FF2B5EF4-FFF2-40B4-BE49-F238E27FC236}">
                <a16:creationId xmlns:a16="http://schemas.microsoft.com/office/drawing/2014/main" id="{C137ADD9-061C-487E-9A07-4A95AD266B62}"/>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6" name="Marcador de Posição do Rodapé 5">
            <a:extLst>
              <a:ext uri="{FF2B5EF4-FFF2-40B4-BE49-F238E27FC236}">
                <a16:creationId xmlns:a16="http://schemas.microsoft.com/office/drawing/2014/main" id="{601AEB87-76C0-4863-81B0-45AC3519D0AE}"/>
              </a:ext>
            </a:extLst>
          </p:cNvPr>
          <p:cNvSpPr>
            <a:spLocks noGrp="1"/>
          </p:cNvSpPr>
          <p:nvPr>
            <p:ph type="ftr" sz="quarter" idx="11"/>
          </p:nvPr>
        </p:nvSpPr>
        <p:spPr/>
        <p:txBody>
          <a:bodyPr/>
          <a:lstStyle/>
          <a:p>
            <a:endParaRPr lang="pt-PT"/>
          </a:p>
        </p:txBody>
      </p:sp>
      <p:sp>
        <p:nvSpPr>
          <p:cNvPr id="7" name="Marcador de Posição do Número do Diapositivo 6">
            <a:extLst>
              <a:ext uri="{FF2B5EF4-FFF2-40B4-BE49-F238E27FC236}">
                <a16:creationId xmlns:a16="http://schemas.microsoft.com/office/drawing/2014/main" id="{A56579CD-C9A9-42A3-8C19-BE2E9F1D1A2F}"/>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2298859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392699-DAF6-46A2-8877-0DC1FA4041A1}"/>
              </a:ext>
            </a:extLst>
          </p:cNvPr>
          <p:cNvSpPr>
            <a:spLocks noGrp="1"/>
          </p:cNvSpPr>
          <p:nvPr>
            <p:ph type="title"/>
          </p:nvPr>
        </p:nvSpPr>
        <p:spPr>
          <a:xfrm>
            <a:off x="630238" y="457200"/>
            <a:ext cx="2949575" cy="1600200"/>
          </a:xfrm>
        </p:spPr>
        <p:txBody>
          <a:bodyPr anchor="b"/>
          <a:lstStyle>
            <a:lvl1pPr>
              <a:defRPr sz="3200"/>
            </a:lvl1pPr>
          </a:lstStyle>
          <a:p>
            <a:r>
              <a:rPr lang="pt-PT"/>
              <a:t>Clique para editar o estilo de título do Modelo Global</a:t>
            </a:r>
          </a:p>
        </p:txBody>
      </p:sp>
      <p:sp>
        <p:nvSpPr>
          <p:cNvPr id="3" name="Marcador de Posição da Imagem 2">
            <a:extLst>
              <a:ext uri="{FF2B5EF4-FFF2-40B4-BE49-F238E27FC236}">
                <a16:creationId xmlns:a16="http://schemas.microsoft.com/office/drawing/2014/main" id="{D91A992B-D37F-4D13-A712-76AEDBADA020}"/>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PT"/>
          </a:p>
        </p:txBody>
      </p:sp>
      <p:sp>
        <p:nvSpPr>
          <p:cNvPr id="4" name="Marcador de Posição do Texto 3">
            <a:extLst>
              <a:ext uri="{FF2B5EF4-FFF2-40B4-BE49-F238E27FC236}">
                <a16:creationId xmlns:a16="http://schemas.microsoft.com/office/drawing/2014/main" id="{CE4605A3-063D-40C7-AA19-977EA23A9442}"/>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a:extLst>
              <a:ext uri="{FF2B5EF4-FFF2-40B4-BE49-F238E27FC236}">
                <a16:creationId xmlns:a16="http://schemas.microsoft.com/office/drawing/2014/main" id="{B13DA3E9-D4DC-4D51-AD68-EFE6431819BF}"/>
              </a:ext>
            </a:extLst>
          </p:cNvPr>
          <p:cNvSpPr>
            <a:spLocks noGrp="1"/>
          </p:cNvSpPr>
          <p:nvPr>
            <p:ph type="dt" sz="half" idx="10"/>
          </p:nvPr>
        </p:nvSpPr>
        <p:spPr/>
        <p:txBody>
          <a:bodyPr/>
          <a:lstStyle/>
          <a:p>
            <a:fld id="{C56A7FEF-8B9F-430C-8643-D57C1493F3A4}" type="datetimeFigureOut">
              <a:rPr lang="pt-PT" smtClean="0"/>
              <a:t>17/05/2023</a:t>
            </a:fld>
            <a:endParaRPr lang="pt-PT"/>
          </a:p>
        </p:txBody>
      </p:sp>
      <p:sp>
        <p:nvSpPr>
          <p:cNvPr id="6" name="Marcador de Posição do Rodapé 5">
            <a:extLst>
              <a:ext uri="{FF2B5EF4-FFF2-40B4-BE49-F238E27FC236}">
                <a16:creationId xmlns:a16="http://schemas.microsoft.com/office/drawing/2014/main" id="{AABA0C17-8CA8-4102-BDCA-07B4DE2C311B}"/>
              </a:ext>
            </a:extLst>
          </p:cNvPr>
          <p:cNvSpPr>
            <a:spLocks noGrp="1"/>
          </p:cNvSpPr>
          <p:nvPr>
            <p:ph type="ftr" sz="quarter" idx="11"/>
          </p:nvPr>
        </p:nvSpPr>
        <p:spPr/>
        <p:txBody>
          <a:bodyPr/>
          <a:lstStyle/>
          <a:p>
            <a:endParaRPr lang="pt-PT"/>
          </a:p>
        </p:txBody>
      </p:sp>
      <p:sp>
        <p:nvSpPr>
          <p:cNvPr id="7" name="Marcador de Posição do Número do Diapositivo 6">
            <a:extLst>
              <a:ext uri="{FF2B5EF4-FFF2-40B4-BE49-F238E27FC236}">
                <a16:creationId xmlns:a16="http://schemas.microsoft.com/office/drawing/2014/main" id="{57E9FE24-4A96-4F3F-B186-F40DF14BDF68}"/>
              </a:ext>
            </a:extLst>
          </p:cNvPr>
          <p:cNvSpPr>
            <a:spLocks noGrp="1"/>
          </p:cNvSpPr>
          <p:nvPr>
            <p:ph type="sldNum" sz="quarter" idx="12"/>
          </p:nvPr>
        </p:nvSpPr>
        <p:spPr/>
        <p:txBody>
          <a:bodyPr/>
          <a:lstStyle/>
          <a:p>
            <a:fld id="{4992A523-F2A4-4F70-A965-F59CEDFEE41E}" type="slidenum">
              <a:rPr lang="pt-PT" smtClean="0"/>
              <a:t>‹nº›</a:t>
            </a:fld>
            <a:endParaRPr lang="pt-PT"/>
          </a:p>
        </p:txBody>
      </p:sp>
    </p:spTree>
    <p:extLst>
      <p:ext uri="{BB962C8B-B14F-4D97-AF65-F5344CB8AC3E}">
        <p14:creationId xmlns:p14="http://schemas.microsoft.com/office/powerpoint/2010/main" val="831712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Marcador de Posição do Título 1">
            <a:extLst>
              <a:ext uri="{FF2B5EF4-FFF2-40B4-BE49-F238E27FC236}">
                <a16:creationId xmlns:a16="http://schemas.microsoft.com/office/drawing/2014/main" id="{60DD3428-73EF-4B39-9706-EF6A1053563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pt-PT"/>
              <a:t>Clique para editar o estilo de título do Modelo Global</a:t>
            </a:r>
          </a:p>
        </p:txBody>
      </p:sp>
      <p:sp>
        <p:nvSpPr>
          <p:cNvPr id="3" name="Marcador de Posição do Texto 2">
            <a:extLst>
              <a:ext uri="{FF2B5EF4-FFF2-40B4-BE49-F238E27FC236}">
                <a16:creationId xmlns:a16="http://schemas.microsoft.com/office/drawing/2014/main" id="{0F954BF1-35AB-4D69-8BE0-5294B0B25692}"/>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a:extLst>
              <a:ext uri="{FF2B5EF4-FFF2-40B4-BE49-F238E27FC236}">
                <a16:creationId xmlns:a16="http://schemas.microsoft.com/office/drawing/2014/main" id="{2B493C91-66C3-40D7-ABF7-B11BF1AC9665}"/>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6A7FEF-8B9F-430C-8643-D57C1493F3A4}" type="datetimeFigureOut">
              <a:rPr lang="pt-PT" smtClean="0"/>
              <a:t>17/05/2023</a:t>
            </a:fld>
            <a:endParaRPr lang="pt-PT"/>
          </a:p>
        </p:txBody>
      </p:sp>
      <p:sp>
        <p:nvSpPr>
          <p:cNvPr id="5" name="Marcador de Posição do Rodapé 4">
            <a:extLst>
              <a:ext uri="{FF2B5EF4-FFF2-40B4-BE49-F238E27FC236}">
                <a16:creationId xmlns:a16="http://schemas.microsoft.com/office/drawing/2014/main" id="{27C363F3-A4E8-429E-9791-97E49483E28F}"/>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PT"/>
          </a:p>
        </p:txBody>
      </p:sp>
      <p:sp>
        <p:nvSpPr>
          <p:cNvPr id="6" name="Marcador de Posição do Número do Diapositivo 5">
            <a:extLst>
              <a:ext uri="{FF2B5EF4-FFF2-40B4-BE49-F238E27FC236}">
                <a16:creationId xmlns:a16="http://schemas.microsoft.com/office/drawing/2014/main" id="{28522FCA-07FF-438D-98AA-2A5B537A5DC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92A523-F2A4-4F70-A965-F59CEDFEE41E}" type="slidenum">
              <a:rPr lang="pt-PT" smtClean="0"/>
              <a:t>‹nº›</a:t>
            </a:fld>
            <a:endParaRPr lang="pt-PT"/>
          </a:p>
        </p:txBody>
      </p:sp>
    </p:spTree>
    <p:extLst>
      <p:ext uri="{BB962C8B-B14F-4D97-AF65-F5344CB8AC3E}">
        <p14:creationId xmlns:p14="http://schemas.microsoft.com/office/powerpoint/2010/main" val="1415294438"/>
      </p:ext>
    </p:extLst>
  </p:cSld>
  <p:clrMap bg1="lt1" tx1="dk1" bg2="lt2" tx2="dk2" accent1="accent1" accent2="accent2" accent3="accent3" accent4="accent4" accent5="accent5" accent6="accent6" hlink="hlink" folHlink="folHlink"/>
  <p:sldLayoutIdLst>
    <p:sldLayoutId id="2147485103" r:id="rId1"/>
    <p:sldLayoutId id="2147485104" r:id="rId2"/>
    <p:sldLayoutId id="2147485105" r:id="rId3"/>
    <p:sldLayoutId id="2147485106" r:id="rId4"/>
    <p:sldLayoutId id="2147485107" r:id="rId5"/>
    <p:sldLayoutId id="2147485108" r:id="rId6"/>
    <p:sldLayoutId id="2147485109" r:id="rId7"/>
    <p:sldLayoutId id="2147485110" r:id="rId8"/>
    <p:sldLayoutId id="2147485111" r:id="rId9"/>
    <p:sldLayoutId id="2147485112" r:id="rId10"/>
    <p:sldLayoutId id="214748511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Marcador de Posição do Título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pt-PT"/>
              <a:t>Clique para editar o estilo</a:t>
            </a:r>
          </a:p>
        </p:txBody>
      </p:sp>
      <p:sp>
        <p:nvSpPr>
          <p:cNvPr id="3" name="Marcador de Posição do Texto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327A1F-BA85-4173-96C5-C07243DE12AF}" type="datetimeFigureOut">
              <a:rPr lang="pt-PT" smtClean="0"/>
              <a:t>17/05/2023</a:t>
            </a:fld>
            <a:endParaRPr lang="pt-PT"/>
          </a:p>
        </p:txBody>
      </p:sp>
      <p:sp>
        <p:nvSpPr>
          <p:cNvPr id="5" name="Marcador de Posição do Rodapé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PT"/>
          </a:p>
        </p:txBody>
      </p:sp>
      <p:sp>
        <p:nvSpPr>
          <p:cNvPr id="6" name="Marcador de Posição do Número do Diapositivo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4CF14D-CA7C-4F5C-9837-0361E8E4F4B7}" type="slidenum">
              <a:rPr lang="pt-PT" smtClean="0"/>
              <a:t>‹nº›</a:t>
            </a:fld>
            <a:endParaRPr lang="pt-PT"/>
          </a:p>
        </p:txBody>
      </p:sp>
    </p:spTree>
    <p:extLst>
      <p:ext uri="{BB962C8B-B14F-4D97-AF65-F5344CB8AC3E}">
        <p14:creationId xmlns:p14="http://schemas.microsoft.com/office/powerpoint/2010/main" val="2557546560"/>
      </p:ext>
    </p:extLst>
  </p:cSld>
  <p:clrMap bg1="lt1" tx1="dk1" bg2="lt2" tx2="dk2" accent1="accent1" accent2="accent2" accent3="accent3" accent4="accent4" accent5="accent5" accent6="accent6" hlink="hlink" folHlink="folHlink"/>
  <p:sldLayoutIdLst>
    <p:sldLayoutId id="2147485090" r:id="rId1"/>
    <p:sldLayoutId id="2147485091" r:id="rId2"/>
    <p:sldLayoutId id="2147485092" r:id="rId3"/>
    <p:sldLayoutId id="2147485093" r:id="rId4"/>
    <p:sldLayoutId id="2147485094" r:id="rId5"/>
    <p:sldLayoutId id="2147485095" r:id="rId6"/>
    <p:sldLayoutId id="2147485096" r:id="rId7"/>
    <p:sldLayoutId id="2147485097" r:id="rId8"/>
    <p:sldLayoutId id="2147485098" r:id="rId9"/>
    <p:sldLayoutId id="2147485099" r:id="rId10"/>
    <p:sldLayoutId id="214748510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Marcador de Posição do Título 1">
            <a:extLst>
              <a:ext uri="{FF2B5EF4-FFF2-40B4-BE49-F238E27FC236}">
                <a16:creationId xmlns:a16="http://schemas.microsoft.com/office/drawing/2014/main" id="{02B977D6-1E56-499E-8AEA-D3DC51BAF037}"/>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pt-PT" dirty="0"/>
              <a:t>Clique para editar o estilo de título do Modelo Global</a:t>
            </a:r>
            <a:endParaRPr lang="en-US" dirty="0"/>
          </a:p>
        </p:txBody>
      </p:sp>
      <p:sp>
        <p:nvSpPr>
          <p:cNvPr id="3" name="Marcador de Posição do Texto 2">
            <a:extLst>
              <a:ext uri="{FF2B5EF4-FFF2-40B4-BE49-F238E27FC236}">
                <a16:creationId xmlns:a16="http://schemas.microsoft.com/office/drawing/2014/main" id="{62398426-22F8-4BD6-A83B-8A8C3ACFECEF}"/>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a Data 3">
            <a:extLst>
              <a:ext uri="{FF2B5EF4-FFF2-40B4-BE49-F238E27FC236}">
                <a16:creationId xmlns:a16="http://schemas.microsoft.com/office/drawing/2014/main" id="{BEAF4CDA-C3F2-4556-B262-DD0A385075C0}"/>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B277DF46-3D39-4245-9A19-A31875D5DEFA}"/>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Posição do Número do Diapositivo 5">
            <a:extLst>
              <a:ext uri="{FF2B5EF4-FFF2-40B4-BE49-F238E27FC236}">
                <a16:creationId xmlns:a16="http://schemas.microsoft.com/office/drawing/2014/main" id="{B75D7923-7576-4667-80AC-FD1ABED03642}"/>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F493D2-158B-4DAD-98A8-571258816198}" type="slidenum">
              <a:rPr lang="en-US" smtClean="0"/>
              <a:t>‹nº›</a:t>
            </a:fld>
            <a:endParaRPr lang="en-US"/>
          </a:p>
        </p:txBody>
      </p:sp>
      <p:cxnSp>
        <p:nvCxnSpPr>
          <p:cNvPr id="7" name="Conexão reta 6">
            <a:extLst>
              <a:ext uri="{FF2B5EF4-FFF2-40B4-BE49-F238E27FC236}">
                <a16:creationId xmlns:a16="http://schemas.microsoft.com/office/drawing/2014/main" id="{429B3419-3C21-4667-95B6-DCCAE81BD315}"/>
              </a:ext>
            </a:extLst>
          </p:cNvPr>
          <p:cNvCxnSpPr/>
          <p:nvPr userDrawn="1"/>
        </p:nvCxnSpPr>
        <p:spPr>
          <a:xfrm>
            <a:off x="107504" y="1052736"/>
            <a:ext cx="2777430" cy="0"/>
          </a:xfrm>
          <a:prstGeom prst="line">
            <a:avLst/>
          </a:prstGeom>
          <a:ln w="127000" cmpd="tri">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9277457"/>
      </p:ext>
    </p:extLst>
  </p:cSld>
  <p:clrMap bg1="lt1" tx1="dk1" bg2="lt2" tx2="dk2" accent1="accent1" accent2="accent2" accent3="accent3" accent4="accent4" accent5="accent5" accent6="accent6" hlink="hlink" folHlink="folHlink"/>
  <p:sldLayoutIdLst>
    <p:sldLayoutId id="2147485159" r:id="rId1"/>
    <p:sldLayoutId id="2147485160" r:id="rId2"/>
    <p:sldLayoutId id="2147485161" r:id="rId3"/>
    <p:sldLayoutId id="2147485162" r:id="rId4"/>
    <p:sldLayoutId id="2147485163" r:id="rId5"/>
    <p:sldLayoutId id="2147485164" r:id="rId6"/>
    <p:sldLayoutId id="2147485165" r:id="rId7"/>
    <p:sldLayoutId id="2147485166" r:id="rId8"/>
    <p:sldLayoutId id="2147485167" r:id="rId9"/>
    <p:sldLayoutId id="2147485168" r:id="rId10"/>
    <p:sldLayoutId id="214748516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Marcador de Posição do Título 1">
            <a:extLst>
              <a:ext uri="{FF2B5EF4-FFF2-40B4-BE49-F238E27FC236}">
                <a16:creationId xmlns:a16="http://schemas.microsoft.com/office/drawing/2014/main" id="{02B977D6-1E56-499E-8AEA-D3DC51BAF037}"/>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pt-PT" dirty="0"/>
              <a:t>Clique para editar o estilo de título do Modelo Global</a:t>
            </a:r>
            <a:endParaRPr lang="en-US" dirty="0"/>
          </a:p>
        </p:txBody>
      </p:sp>
      <p:sp>
        <p:nvSpPr>
          <p:cNvPr id="3" name="Marcador de Posição do Texto 2">
            <a:extLst>
              <a:ext uri="{FF2B5EF4-FFF2-40B4-BE49-F238E27FC236}">
                <a16:creationId xmlns:a16="http://schemas.microsoft.com/office/drawing/2014/main" id="{62398426-22F8-4BD6-A83B-8A8C3ACFECEF}"/>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Marcador de Posição da Data 3">
            <a:extLst>
              <a:ext uri="{FF2B5EF4-FFF2-40B4-BE49-F238E27FC236}">
                <a16:creationId xmlns:a16="http://schemas.microsoft.com/office/drawing/2014/main" id="{BEAF4CDA-C3F2-4556-B262-DD0A385075C0}"/>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0F308-AEC1-40FE-82C1-7DCBD5B1B076}" type="datetimeFigureOut">
              <a:rPr lang="en-US" smtClean="0"/>
              <a:t>5/17/2023</a:t>
            </a:fld>
            <a:endParaRPr lang="en-US"/>
          </a:p>
        </p:txBody>
      </p:sp>
      <p:sp>
        <p:nvSpPr>
          <p:cNvPr id="5" name="Marcador de Posição do Rodapé 4">
            <a:extLst>
              <a:ext uri="{FF2B5EF4-FFF2-40B4-BE49-F238E27FC236}">
                <a16:creationId xmlns:a16="http://schemas.microsoft.com/office/drawing/2014/main" id="{B277DF46-3D39-4245-9A19-A31875D5DEFA}"/>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Posição do Número do Diapositivo 5">
            <a:extLst>
              <a:ext uri="{FF2B5EF4-FFF2-40B4-BE49-F238E27FC236}">
                <a16:creationId xmlns:a16="http://schemas.microsoft.com/office/drawing/2014/main" id="{B75D7923-7576-4667-80AC-FD1ABED03642}"/>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F493D2-158B-4DAD-98A8-571258816198}" type="slidenum">
              <a:rPr lang="en-US" smtClean="0"/>
              <a:t>‹nº›</a:t>
            </a:fld>
            <a:endParaRPr lang="en-US"/>
          </a:p>
        </p:txBody>
      </p:sp>
      <p:cxnSp>
        <p:nvCxnSpPr>
          <p:cNvPr id="7" name="Conexão reta 6">
            <a:extLst>
              <a:ext uri="{FF2B5EF4-FFF2-40B4-BE49-F238E27FC236}">
                <a16:creationId xmlns:a16="http://schemas.microsoft.com/office/drawing/2014/main" id="{429B3419-3C21-4667-95B6-DCCAE81BD315}"/>
              </a:ext>
            </a:extLst>
          </p:cNvPr>
          <p:cNvCxnSpPr/>
          <p:nvPr userDrawn="1"/>
        </p:nvCxnSpPr>
        <p:spPr>
          <a:xfrm>
            <a:off x="107504" y="1052736"/>
            <a:ext cx="2777430" cy="0"/>
          </a:xfrm>
          <a:prstGeom prst="line">
            <a:avLst/>
          </a:prstGeom>
          <a:ln w="127000" cmpd="tri">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9684672"/>
      </p:ext>
    </p:extLst>
  </p:cSld>
  <p:clrMap bg1="lt1" tx1="dk1" bg2="lt2" tx2="dk2" accent1="accent1" accent2="accent2" accent3="accent3" accent4="accent4" accent5="accent5" accent6="accent6" hlink="hlink" folHlink="folHlink"/>
  <p:sldLayoutIdLst>
    <p:sldLayoutId id="2147485186" r:id="rId1"/>
    <p:sldLayoutId id="2147485187" r:id="rId2"/>
    <p:sldLayoutId id="2147485188" r:id="rId3"/>
    <p:sldLayoutId id="2147485189" r:id="rId4"/>
    <p:sldLayoutId id="2147485190" r:id="rId5"/>
    <p:sldLayoutId id="2147485191" r:id="rId6"/>
    <p:sldLayoutId id="2147485192" r:id="rId7"/>
    <p:sldLayoutId id="2147485193" r:id="rId8"/>
    <p:sldLayoutId id="2147485194" r:id="rId9"/>
    <p:sldLayoutId id="2147485195" r:id="rId10"/>
    <p:sldLayoutId id="214748519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pt-PT"/>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87679C-2F59-6E45-8FA5-FAD21CEBEBFE}" type="datetimeFigureOut">
              <a:rPr lang="en-US" smtClean="0"/>
              <a:t>5/17/2023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322231-0FE8-084E-9FAD-E8FD879B4578}" type="slidenum">
              <a:rPr lang="en-US" smtClean="0"/>
              <a:t>‹nº›</a:t>
            </a:fld>
            <a:endParaRPr lang="en-US"/>
          </a:p>
        </p:txBody>
      </p:sp>
    </p:spTree>
    <p:extLst>
      <p:ext uri="{BB962C8B-B14F-4D97-AF65-F5344CB8AC3E}">
        <p14:creationId xmlns:p14="http://schemas.microsoft.com/office/powerpoint/2010/main" val="280885396"/>
      </p:ext>
    </p:extLst>
  </p:cSld>
  <p:clrMap bg1="lt1" tx1="dk1" bg2="lt2" tx2="dk2" accent1="accent1" accent2="accent2" accent3="accent3" accent4="accent4" accent5="accent5" accent6="accent6" hlink="hlink" folHlink="folHlink"/>
  <p:sldLayoutIdLst>
    <p:sldLayoutId id="2147485198" r:id="rId1"/>
    <p:sldLayoutId id="2147485199" r:id="rId2"/>
    <p:sldLayoutId id="2147485200" r:id="rId3"/>
    <p:sldLayoutId id="2147485201" r:id="rId4"/>
    <p:sldLayoutId id="2147485202" r:id="rId5"/>
    <p:sldLayoutId id="2147485203" r:id="rId6"/>
    <p:sldLayoutId id="2147485204" r:id="rId7"/>
    <p:sldLayoutId id="2147485205" r:id="rId8"/>
    <p:sldLayoutId id="2147485206" r:id="rId9"/>
    <p:sldLayoutId id="2147485207" r:id="rId10"/>
    <p:sldLayoutId id="2147485208"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4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4.png"/><Relationship Id="rId1" Type="http://schemas.openxmlformats.org/officeDocument/2006/relationships/slideLayout" Target="../slideLayouts/slideLayout2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luca-bravo-217276-unsplash.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87596"/>
            <a:ext cx="9144000" cy="6096000"/>
          </a:xfrm>
          <a:prstGeom prst="rect">
            <a:avLst/>
          </a:prstGeom>
        </p:spPr>
      </p:pic>
      <p:sp>
        <p:nvSpPr>
          <p:cNvPr id="9" name="Rectangle 8"/>
          <p:cNvSpPr/>
          <p:nvPr/>
        </p:nvSpPr>
        <p:spPr>
          <a:xfrm>
            <a:off x="0" y="6392333"/>
            <a:ext cx="9144000" cy="465667"/>
          </a:xfrm>
          <a:prstGeom prst="rect">
            <a:avLst/>
          </a:prstGeom>
          <a:solidFill>
            <a:srgbClr val="CCEC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lumMod val="50000"/>
                  <a:lumOff val="50000"/>
                </a:prstClr>
              </a:solidFill>
              <a:effectLst/>
              <a:uLnTx/>
              <a:uFillTx/>
              <a:latin typeface="Calibri"/>
              <a:ea typeface="+mn-ea"/>
              <a:cs typeface="+mn-cs"/>
            </a:endParaRPr>
          </a:p>
        </p:txBody>
      </p:sp>
      <p:sp>
        <p:nvSpPr>
          <p:cNvPr id="11" name="TextBox 10"/>
          <p:cNvSpPr txBox="1"/>
          <p:nvPr/>
        </p:nvSpPr>
        <p:spPr>
          <a:xfrm>
            <a:off x="5287439" y="5833661"/>
            <a:ext cx="3901935" cy="584775"/>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pt-PT" sz="1600" b="0" i="0" u="none" strike="noStrike" kern="1200" cap="none" spc="0" normalizeH="0" baseline="0" noProof="0" dirty="0">
                <a:ln>
                  <a:noFill/>
                </a:ln>
                <a:solidFill>
                  <a:srgbClr val="FFFFFF"/>
                </a:solidFill>
                <a:effectLst/>
                <a:uLnTx/>
                <a:uFillTx/>
                <a:latin typeface="Candara" panose="020E0502030303020204" pitchFamily="34" charset="0"/>
                <a:ea typeface="+mn-ea"/>
                <a:cs typeface="Georgia"/>
              </a:rPr>
              <a:t>Dario Fernandes Morais Carreira, </a:t>
            </a:r>
            <a:r>
              <a:rPr kumimoji="0" lang="pt-PT" sz="1600" b="0" i="0" u="none" strike="noStrike" kern="1200" cap="none" spc="0" normalizeH="0" baseline="0" noProof="0" dirty="0" err="1">
                <a:ln>
                  <a:noFill/>
                </a:ln>
                <a:solidFill>
                  <a:srgbClr val="FFFFFF"/>
                </a:solidFill>
                <a:effectLst/>
                <a:uLnTx/>
                <a:uFillTx/>
                <a:latin typeface="Candara" panose="020E0502030303020204" pitchFamily="34" charset="0"/>
                <a:ea typeface="+mn-ea"/>
                <a:cs typeface="Georgia"/>
              </a:rPr>
              <a:t>M.Sc</a:t>
            </a:r>
            <a:r>
              <a:rPr kumimoji="0" lang="pt-PT" sz="1600" b="0" i="0" u="none" strike="noStrike" kern="1200" cap="none" spc="0" normalizeH="0" baseline="0" noProof="0" dirty="0">
                <a:ln>
                  <a:noFill/>
                </a:ln>
                <a:solidFill>
                  <a:srgbClr val="FFFFFF"/>
                </a:solidFill>
                <a:effectLst/>
                <a:uLnTx/>
                <a:uFillTx/>
                <a:latin typeface="Candara" panose="020E0502030303020204" pitchFamily="34" charset="0"/>
                <a:ea typeface="+mn-ea"/>
                <a:cs typeface="Georgia"/>
              </a:rPr>
              <a:t>.</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pt-PT" sz="1600" b="0" i="0" u="none" strike="noStrike" kern="1200" cap="none" spc="0" normalizeH="0" baseline="0" noProof="0" dirty="0">
                <a:ln>
                  <a:noFill/>
                </a:ln>
                <a:solidFill>
                  <a:srgbClr val="FFFFFF"/>
                </a:solidFill>
                <a:effectLst/>
                <a:uLnTx/>
                <a:uFillTx/>
                <a:latin typeface="Candara" panose="020E0502030303020204" pitchFamily="34" charset="0"/>
                <a:ea typeface="+mn-ea"/>
                <a:cs typeface="Georgia"/>
              </a:rPr>
              <a:t>dariocarreira@umaia.pt</a:t>
            </a:r>
          </a:p>
        </p:txBody>
      </p:sp>
      <p:sp>
        <p:nvSpPr>
          <p:cNvPr id="12" name="TextBox 11"/>
          <p:cNvSpPr txBox="1"/>
          <p:nvPr/>
        </p:nvSpPr>
        <p:spPr>
          <a:xfrm>
            <a:off x="6910121" y="6509133"/>
            <a:ext cx="2233879" cy="30777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pt-PT" sz="1400" b="0" i="0" u="none" strike="noStrike" kern="0" cap="none" spc="0" normalizeH="0" baseline="0" noProof="0" dirty="0">
                <a:ln>
                  <a:noFill/>
                </a:ln>
                <a:solidFill>
                  <a:srgbClr val="C00000"/>
                </a:solidFill>
                <a:effectLst/>
                <a:uLnTx/>
                <a:uFillTx/>
                <a:latin typeface="Georgia"/>
                <a:ea typeface="+mn-ea"/>
                <a:cs typeface="Georgia"/>
              </a:rPr>
              <a:t>IPMAIA, 03Mai23</a:t>
            </a:r>
            <a:endParaRPr kumimoji="0" lang="en-US" sz="1400" b="0" i="0" u="none" strike="noStrike" kern="0" cap="none" spc="0" normalizeH="0" baseline="0" noProof="0" dirty="0">
              <a:ln>
                <a:noFill/>
              </a:ln>
              <a:solidFill>
                <a:srgbClr val="C00000"/>
              </a:solidFill>
              <a:effectLst/>
              <a:uLnTx/>
              <a:uFillTx/>
              <a:latin typeface="Georgia"/>
              <a:ea typeface="+mn-ea"/>
              <a:cs typeface="Georgia"/>
            </a:endParaRPr>
          </a:p>
        </p:txBody>
      </p:sp>
      <p:sp>
        <p:nvSpPr>
          <p:cNvPr id="3" name="CaixaDeTexto 2">
            <a:extLst>
              <a:ext uri="{FF2B5EF4-FFF2-40B4-BE49-F238E27FC236}">
                <a16:creationId xmlns:a16="http://schemas.microsoft.com/office/drawing/2014/main" id="{11C42051-A160-4049-926D-D7BF1E7CD1ED}"/>
              </a:ext>
            </a:extLst>
          </p:cNvPr>
          <p:cNvSpPr txBox="1"/>
          <p:nvPr/>
        </p:nvSpPr>
        <p:spPr>
          <a:xfrm>
            <a:off x="132736" y="41090"/>
            <a:ext cx="7179060" cy="954107"/>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2800" b="1"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Licenciatura TIWM</a:t>
            </a:r>
            <a:r>
              <a:rPr kumimoji="0" lang="en-US" sz="2800" b="1"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  2022-23</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2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Computação Segura</a:t>
            </a:r>
            <a:endParaRPr kumimoji="0" lang="en-US" sz="2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p:txBody>
      </p:sp>
      <p:pic>
        <p:nvPicPr>
          <p:cNvPr id="7" name="Imagem 6">
            <a:extLst>
              <a:ext uri="{FF2B5EF4-FFF2-40B4-BE49-F238E27FC236}">
                <a16:creationId xmlns:a16="http://schemas.microsoft.com/office/drawing/2014/main" id="{0AD6E2D1-64E6-43F2-B6D4-D6546ECA401C}"/>
              </a:ext>
            </a:extLst>
          </p:cNvPr>
          <p:cNvPicPr>
            <a:picLocks noChangeAspect="1"/>
          </p:cNvPicPr>
          <p:nvPr/>
        </p:nvPicPr>
        <p:blipFill>
          <a:blip r:embed="rId3"/>
          <a:stretch>
            <a:fillRect/>
          </a:stretch>
        </p:blipFill>
        <p:spPr>
          <a:xfrm>
            <a:off x="7557798" y="98490"/>
            <a:ext cx="1453466" cy="586601"/>
          </a:xfrm>
          <a:prstGeom prst="rect">
            <a:avLst/>
          </a:prstGeom>
        </p:spPr>
      </p:pic>
      <p:sp>
        <p:nvSpPr>
          <p:cNvPr id="6" name="Subtítulo 5">
            <a:extLst>
              <a:ext uri="{FF2B5EF4-FFF2-40B4-BE49-F238E27FC236}">
                <a16:creationId xmlns:a16="http://schemas.microsoft.com/office/drawing/2014/main" id="{4912A8E3-C9AF-47EC-8769-BDE1262A7D41}"/>
              </a:ext>
            </a:extLst>
          </p:cNvPr>
          <p:cNvSpPr>
            <a:spLocks noGrp="1"/>
          </p:cNvSpPr>
          <p:nvPr>
            <p:ph type="subTitle" idx="1"/>
          </p:nvPr>
        </p:nvSpPr>
        <p:spPr>
          <a:xfrm>
            <a:off x="323528" y="4744353"/>
            <a:ext cx="8687736" cy="1137587"/>
          </a:xfrm>
        </p:spPr>
        <p:txBody>
          <a:bodyPr>
            <a:normAutofit/>
          </a:bodyPr>
          <a:lstStyle/>
          <a:p>
            <a:r>
              <a:rPr lang="pt-PT" sz="2400" dirty="0">
                <a:solidFill>
                  <a:srgbClr val="FFFF00"/>
                </a:solidFill>
                <a:latin typeface="Candara" panose="020E0502030303020204" pitchFamily="34" charset="0"/>
              </a:rPr>
              <a:t>Metodologias de Analise de Risco Quantitativa</a:t>
            </a:r>
          </a:p>
          <a:p>
            <a:r>
              <a:rPr lang="pt-PT" sz="2400">
                <a:solidFill>
                  <a:srgbClr val="F3F0F7"/>
                </a:solidFill>
                <a:latin typeface="Candara" panose="020E0502030303020204" pitchFamily="34" charset="0"/>
              </a:rPr>
              <a:t>Exemplo Análise FAIR</a:t>
            </a:r>
            <a:endParaRPr lang="en-US" sz="2400" dirty="0">
              <a:solidFill>
                <a:srgbClr val="F3F0F7"/>
              </a:solidFill>
            </a:endParaRPr>
          </a:p>
        </p:txBody>
      </p:sp>
      <p:sp>
        <p:nvSpPr>
          <p:cNvPr id="8" name="Título 7">
            <a:extLst>
              <a:ext uri="{FF2B5EF4-FFF2-40B4-BE49-F238E27FC236}">
                <a16:creationId xmlns:a16="http://schemas.microsoft.com/office/drawing/2014/main" id="{FAADA762-F11A-462D-91E7-20BFD62DE7D3}"/>
              </a:ext>
            </a:extLst>
          </p:cNvPr>
          <p:cNvSpPr>
            <a:spLocks noGrp="1"/>
          </p:cNvSpPr>
          <p:nvPr>
            <p:ph type="ctrTitle"/>
          </p:nvPr>
        </p:nvSpPr>
        <p:spPr/>
        <p:txBody>
          <a:bodyPr/>
          <a:lstStyle/>
          <a:p>
            <a:endParaRPr lang="en-US"/>
          </a:p>
        </p:txBody>
      </p:sp>
    </p:spTree>
    <p:extLst>
      <p:ext uri="{BB962C8B-B14F-4D97-AF65-F5344CB8AC3E}">
        <p14:creationId xmlns:p14="http://schemas.microsoft.com/office/powerpoint/2010/main" val="1239466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05D33C-F649-4805-8E04-B268E0069E1C}"/>
              </a:ext>
            </a:extLst>
          </p:cNvPr>
          <p:cNvSpPr>
            <a:spLocks noGrp="1"/>
          </p:cNvSpPr>
          <p:nvPr>
            <p:ph type="title"/>
          </p:nvPr>
        </p:nvSpPr>
        <p:spPr>
          <a:xfrm>
            <a:off x="-643" y="0"/>
            <a:ext cx="9144000" cy="936104"/>
          </a:xfrm>
        </p:spPr>
        <p:txBody>
          <a:bodyPr>
            <a:normAutofit/>
          </a:bodyPr>
          <a:lstStyle/>
          <a:p>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1: Identificar os componentes do cenário (âmbito da análise)</a:t>
            </a:r>
            <a:b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kumimoji="0" lang="pt-PT" sz="20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a:t>
            </a:r>
            <a:r>
              <a:rPr lang="it-IT" sz="2000" dirty="0">
                <a:effectLst/>
                <a:latin typeface="Candara" panose="020E0502030303020204" pitchFamily="34" charset="0"/>
                <a:ea typeface="Times New Roman" panose="02020603050405020304" pitchFamily="18" charset="0"/>
                <a:cs typeface="Times New Roman" panose="02020603050405020304" pitchFamily="18" charset="0"/>
              </a:rPr>
              <a:t> Identificar evento (s) de perda</a:t>
            </a:r>
            <a:endParaRPr lang="pt-PT" sz="2000" dirty="0"/>
          </a:p>
        </p:txBody>
      </p:sp>
      <p:sp>
        <p:nvSpPr>
          <p:cNvPr id="3" name="Marcador de Posição de Conteúdo 2">
            <a:extLst>
              <a:ext uri="{FF2B5EF4-FFF2-40B4-BE49-F238E27FC236}">
                <a16:creationId xmlns:a16="http://schemas.microsoft.com/office/drawing/2014/main" id="{8F8C7BBF-61DC-484D-B17C-AEA4633448B6}"/>
              </a:ext>
            </a:extLst>
          </p:cNvPr>
          <p:cNvSpPr>
            <a:spLocks noGrp="1"/>
          </p:cNvSpPr>
          <p:nvPr>
            <p:ph idx="1"/>
          </p:nvPr>
        </p:nvSpPr>
        <p:spPr>
          <a:xfrm>
            <a:off x="-98521" y="1268760"/>
            <a:ext cx="9324528" cy="5328592"/>
          </a:xfrm>
        </p:spPr>
        <p:txBody>
          <a:bodyPr>
            <a:normAutofit lnSpcReduction="10000"/>
          </a:bodyPr>
          <a:lstStyle/>
          <a:p>
            <a:pPr marL="450850" indent="-330200" algn="just">
              <a:lnSpc>
                <a:spcPct val="120000"/>
              </a:lnSpc>
              <a:spcBef>
                <a:spcPts val="1200"/>
              </a:spcBef>
            </a:pPr>
            <a:r>
              <a:rPr lang="pt-PT" sz="2600" i="0" dirty="0">
                <a:effectLst/>
                <a:latin typeface="Candara" panose="020E0502030303020204" pitchFamily="34" charset="0"/>
              </a:rPr>
              <a:t>A última questão neste âmbito que tem que se responder é</a:t>
            </a:r>
            <a:r>
              <a:rPr lang="pt-PT" sz="2600" dirty="0">
                <a:latin typeface="Candara" panose="020E0502030303020204" pitchFamily="34" charset="0"/>
              </a:rPr>
              <a:t>:              </a:t>
            </a:r>
          </a:p>
          <a:p>
            <a:pPr marL="120650" indent="0" algn="ctr">
              <a:lnSpc>
                <a:spcPct val="120000"/>
              </a:lnSpc>
              <a:spcBef>
                <a:spcPts val="1200"/>
              </a:spcBef>
              <a:buNone/>
            </a:pPr>
            <a:r>
              <a:rPr lang="pt-PT" sz="2600" dirty="0">
                <a:latin typeface="Candara" panose="020E0502030303020204" pitchFamily="34" charset="0"/>
              </a:rPr>
              <a:t>“</a:t>
            </a:r>
            <a:r>
              <a:rPr lang="pt-PT" sz="2600" b="1" dirty="0">
                <a:latin typeface="Candara" panose="020E0502030303020204" pitchFamily="34" charset="0"/>
              </a:rPr>
              <a:t>Como é o evento de perda</a:t>
            </a:r>
            <a:r>
              <a:rPr lang="pt-PT" sz="2600" dirty="0">
                <a:latin typeface="Candara" panose="020E0502030303020204" pitchFamily="34" charset="0"/>
              </a:rPr>
              <a:t>? </a:t>
            </a:r>
            <a:r>
              <a:rPr lang="pt-PT" sz="2600" b="1" dirty="0">
                <a:latin typeface="Candara" panose="020E0502030303020204" pitchFamily="34" charset="0"/>
              </a:rPr>
              <a:t>Quais os seus efeitos na C.I.A. ?”</a:t>
            </a:r>
          </a:p>
          <a:p>
            <a:pPr marL="450850" indent="-330200">
              <a:lnSpc>
                <a:spcPct val="120000"/>
              </a:lnSpc>
              <a:spcBef>
                <a:spcPts val="1200"/>
              </a:spcBef>
            </a:pPr>
            <a:r>
              <a:rPr lang="pt-PT" sz="2600" dirty="0">
                <a:latin typeface="Candara" panose="020E0502030303020204" pitchFamily="34" charset="0"/>
              </a:rPr>
              <a:t>Outra forma de pensar sobre isso é definir claramente o evento que pode ocorrer e que resultará em prejuízo para a organização. Ao responder a esta pergunta, pode garantir-se que todas as partes interessadas estejam cientes da preocupação ou evento principal que estamos a medir (ou seja, gerir hipóteses).</a:t>
            </a:r>
          </a:p>
          <a:p>
            <a:pPr marL="450850" indent="-330200">
              <a:lnSpc>
                <a:spcPct val="120000"/>
              </a:lnSpc>
              <a:spcBef>
                <a:spcPts val="1200"/>
              </a:spcBef>
            </a:pPr>
            <a:r>
              <a:rPr lang="pt-PT" sz="2600" b="0" i="0" dirty="0">
                <a:effectLst/>
                <a:latin typeface="Candara" panose="020E0502030303020204" pitchFamily="34" charset="0"/>
              </a:rPr>
              <a:t>Tendo identificado o ativo/serviço em risco e a comunidade de ameaça relevante, a próxima etapa é definir claramente o </a:t>
            </a:r>
            <a:r>
              <a:rPr lang="pt-PT" sz="2600" b="1" i="0" dirty="0">
                <a:effectLst/>
                <a:latin typeface="Candara" panose="020E0502030303020204" pitchFamily="34" charset="0"/>
              </a:rPr>
              <a:t>evento de perda em si</a:t>
            </a:r>
            <a:r>
              <a:rPr lang="pt-PT" sz="2600" b="0" i="0" dirty="0">
                <a:effectLst/>
                <a:latin typeface="Candara" panose="020E0502030303020204" pitchFamily="34" charset="0"/>
              </a:rPr>
              <a:t>. </a:t>
            </a:r>
            <a:endParaRPr lang="pt-PT" sz="3200" dirty="0">
              <a:latin typeface="Candara" panose="020E0502030303020204" pitchFamily="34" charset="0"/>
            </a:endParaRPr>
          </a:p>
        </p:txBody>
      </p:sp>
    </p:spTree>
    <p:extLst>
      <p:ext uri="{BB962C8B-B14F-4D97-AF65-F5344CB8AC3E}">
        <p14:creationId xmlns:p14="http://schemas.microsoft.com/office/powerpoint/2010/main" val="328307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05D33C-F649-4805-8E04-B268E0069E1C}"/>
              </a:ext>
            </a:extLst>
          </p:cNvPr>
          <p:cNvSpPr>
            <a:spLocks noGrp="1"/>
          </p:cNvSpPr>
          <p:nvPr>
            <p:ph type="title"/>
          </p:nvPr>
        </p:nvSpPr>
        <p:spPr>
          <a:xfrm>
            <a:off x="-643" y="0"/>
            <a:ext cx="9144000" cy="936104"/>
          </a:xfrm>
        </p:spPr>
        <p:txBody>
          <a:bodyPr>
            <a:normAutofit/>
          </a:bodyPr>
          <a:lstStyle/>
          <a:p>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1: Identificar os componentes do cenário (âmbito da análise)</a:t>
            </a:r>
            <a:b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kumimoji="0" lang="pt-PT" sz="20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a:t>
            </a:r>
            <a:r>
              <a:rPr lang="it-IT" sz="2000" dirty="0">
                <a:effectLst/>
                <a:latin typeface="Candara" panose="020E0502030303020204" pitchFamily="34" charset="0"/>
                <a:ea typeface="Times New Roman" panose="02020603050405020304" pitchFamily="18" charset="0"/>
                <a:cs typeface="Times New Roman" panose="02020603050405020304" pitchFamily="18" charset="0"/>
              </a:rPr>
              <a:t> Identificar evento (s) de perda</a:t>
            </a:r>
            <a:endParaRPr lang="pt-PT" sz="2000" dirty="0"/>
          </a:p>
        </p:txBody>
      </p:sp>
      <p:sp>
        <p:nvSpPr>
          <p:cNvPr id="3" name="Marcador de Posição de Conteúdo 2">
            <a:extLst>
              <a:ext uri="{FF2B5EF4-FFF2-40B4-BE49-F238E27FC236}">
                <a16:creationId xmlns:a16="http://schemas.microsoft.com/office/drawing/2014/main" id="{8F8C7BBF-61DC-484D-B17C-AEA4633448B6}"/>
              </a:ext>
            </a:extLst>
          </p:cNvPr>
          <p:cNvSpPr>
            <a:spLocks noGrp="1"/>
          </p:cNvSpPr>
          <p:nvPr>
            <p:ph idx="1"/>
          </p:nvPr>
        </p:nvSpPr>
        <p:spPr>
          <a:xfrm>
            <a:off x="-181171" y="1052736"/>
            <a:ext cx="9324528" cy="6157624"/>
          </a:xfrm>
        </p:spPr>
        <p:txBody>
          <a:bodyPr>
            <a:normAutofit/>
          </a:bodyPr>
          <a:lstStyle/>
          <a:p>
            <a:pPr marL="450850" indent="-330200" algn="just">
              <a:lnSpc>
                <a:spcPct val="120000"/>
              </a:lnSpc>
            </a:pPr>
            <a:r>
              <a:rPr lang="pt-PT" sz="3200" i="0" dirty="0">
                <a:effectLst/>
                <a:latin typeface="Candara" panose="020E0502030303020204" pitchFamily="34" charset="0"/>
              </a:rPr>
              <a:t>No cenário de exemplo, a comunidade de ameaças pode tomar uma ou mais ações contra o ativo. Quais ? </a:t>
            </a:r>
          </a:p>
          <a:p>
            <a:pPr marL="781050" lvl="1" algn="just">
              <a:lnSpc>
                <a:spcPct val="120000"/>
              </a:lnSpc>
              <a:spcBef>
                <a:spcPts val="1000"/>
              </a:spcBef>
            </a:pPr>
            <a:r>
              <a:rPr lang="pt-PT" i="0" dirty="0">
                <a:effectLst/>
                <a:latin typeface="Candara" panose="020E0502030303020204" pitchFamily="34" charset="0"/>
              </a:rPr>
              <a:t>….</a:t>
            </a:r>
          </a:p>
          <a:p>
            <a:pPr marL="450850" indent="-330200" algn="just">
              <a:lnSpc>
                <a:spcPct val="120000"/>
              </a:lnSpc>
            </a:pPr>
            <a:r>
              <a:rPr lang="pt-PT" sz="2900" i="0" dirty="0">
                <a:effectLst/>
                <a:latin typeface="Candara" panose="020E0502030303020204" pitchFamily="34" charset="0"/>
              </a:rPr>
              <a:t>Que tipo de perdas Primárias ? E Secundárias ? </a:t>
            </a:r>
          </a:p>
          <a:p>
            <a:pPr marL="781050" lvl="1" algn="just">
              <a:lnSpc>
                <a:spcPct val="120000"/>
              </a:lnSpc>
            </a:pPr>
            <a:r>
              <a:rPr lang="pt-PT" sz="2900" dirty="0">
                <a:latin typeface="Candara" panose="020E0502030303020204" pitchFamily="34" charset="0"/>
              </a:rPr>
              <a:t>Que eventos se poderão excluir ?</a:t>
            </a:r>
          </a:p>
          <a:p>
            <a:pPr marL="450850" algn="just">
              <a:lnSpc>
                <a:spcPct val="120000"/>
              </a:lnSpc>
            </a:pPr>
            <a:r>
              <a:rPr lang="pt-PT" sz="2900" dirty="0">
                <a:latin typeface="Candara" panose="020E0502030303020204" pitchFamily="34" charset="0"/>
              </a:rPr>
              <a:t>Atenção que a </a:t>
            </a:r>
            <a:r>
              <a:rPr lang="pt-PT" sz="2900" b="1" dirty="0">
                <a:latin typeface="Candara" panose="020E0502030303020204" pitchFamily="34" charset="0"/>
              </a:rPr>
              <a:t>intenção seja maliciosa</a:t>
            </a:r>
            <a:r>
              <a:rPr lang="pt-PT" sz="2900" dirty="0">
                <a:latin typeface="Candara" panose="020E0502030303020204" pitchFamily="34" charset="0"/>
              </a:rPr>
              <a:t>, exclui atos de mera curiosidade, e envolve </a:t>
            </a:r>
            <a:r>
              <a:rPr lang="pt-PT" sz="2900" b="1" dirty="0">
                <a:latin typeface="Candara" panose="020E0502030303020204" pitchFamily="34" charset="0"/>
              </a:rPr>
              <a:t>uso indevido </a:t>
            </a:r>
            <a:r>
              <a:rPr lang="pt-PT" sz="2900" dirty="0">
                <a:latin typeface="Candara" panose="020E0502030303020204" pitchFamily="34" charset="0"/>
              </a:rPr>
              <a:t>versus </a:t>
            </a:r>
            <a:r>
              <a:rPr lang="pt-PT" sz="2900" b="1" dirty="0">
                <a:latin typeface="Candara" panose="020E0502030303020204" pitchFamily="34" charset="0"/>
              </a:rPr>
              <a:t>destruição</a:t>
            </a:r>
            <a:r>
              <a:rPr lang="pt-PT" sz="2900" dirty="0">
                <a:latin typeface="Candara" panose="020E0502030303020204" pitchFamily="34" charset="0"/>
              </a:rPr>
              <a:t>. </a:t>
            </a:r>
            <a:r>
              <a:rPr lang="pt-PT" sz="2900" i="1" dirty="0">
                <a:latin typeface="Candara" panose="020E0502030303020204" pitchFamily="34" charset="0"/>
              </a:rPr>
              <a:t>Esses outros cenários poderiam ser análises separadas se fossem considerados relevantes o suficiente</a:t>
            </a:r>
            <a:r>
              <a:rPr lang="pt-PT" sz="2900" dirty="0">
                <a:latin typeface="Candara" panose="020E0502030303020204" pitchFamily="34" charset="0"/>
              </a:rPr>
              <a:t>.</a:t>
            </a:r>
          </a:p>
          <a:p>
            <a:pPr marL="450850" algn="just">
              <a:lnSpc>
                <a:spcPct val="120000"/>
              </a:lnSpc>
              <a:spcBef>
                <a:spcPts val="1200"/>
              </a:spcBef>
            </a:pPr>
            <a:endParaRPr lang="pt-PT" sz="3200" dirty="0">
              <a:latin typeface="Candara" panose="020E0502030303020204" pitchFamily="34" charset="0"/>
            </a:endParaRPr>
          </a:p>
        </p:txBody>
      </p:sp>
    </p:spTree>
    <p:extLst>
      <p:ext uri="{BB962C8B-B14F-4D97-AF65-F5344CB8AC3E}">
        <p14:creationId xmlns:p14="http://schemas.microsoft.com/office/powerpoint/2010/main" val="1148225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73638F-B82E-49A7-8757-415294EE1DDA}"/>
              </a:ext>
            </a:extLst>
          </p:cNvPr>
          <p:cNvSpPr>
            <a:spLocks noGrp="1"/>
          </p:cNvSpPr>
          <p:nvPr>
            <p:ph type="title"/>
          </p:nvPr>
        </p:nvSpPr>
        <p:spPr/>
        <p:txBody>
          <a:bodyPr>
            <a:normAutofit fontScale="90000"/>
          </a:bodyPr>
          <a:lstStyle/>
          <a:p>
            <a:r>
              <a:rPr lang="pt-PT" sz="2800" dirty="0"/>
              <a:t>Etapa 1: Identificar os componentes do cenário (âmbito da análise)</a:t>
            </a:r>
            <a:br>
              <a:rPr lang="pt-PT" sz="2800" dirty="0"/>
            </a:br>
            <a:r>
              <a:rPr lang="en-US" sz="2400" dirty="0" err="1"/>
              <a:t>Decompor</a:t>
            </a:r>
            <a:r>
              <a:rPr lang="en-US" sz="2400" dirty="0"/>
              <a:t> o </a:t>
            </a:r>
            <a:r>
              <a:rPr lang="en-US" sz="2400" dirty="0" err="1"/>
              <a:t>cenário</a:t>
            </a:r>
            <a:r>
              <a:rPr lang="en-US" sz="2400" dirty="0"/>
              <a:t> de </a:t>
            </a:r>
            <a:r>
              <a:rPr lang="en-US" sz="2400" dirty="0" err="1"/>
              <a:t>perda</a:t>
            </a:r>
            <a:endParaRPr lang="pt-PT" sz="2400" dirty="0"/>
          </a:p>
        </p:txBody>
      </p:sp>
      <p:sp>
        <p:nvSpPr>
          <p:cNvPr id="3" name="Marcador de Posição de Conteúdo 2">
            <a:extLst>
              <a:ext uri="{FF2B5EF4-FFF2-40B4-BE49-F238E27FC236}">
                <a16:creationId xmlns:a16="http://schemas.microsoft.com/office/drawing/2014/main" id="{58715727-01B4-45BD-86B9-B15D1E35E0B3}"/>
              </a:ext>
            </a:extLst>
          </p:cNvPr>
          <p:cNvSpPr>
            <a:spLocks noGrp="1"/>
          </p:cNvSpPr>
          <p:nvPr>
            <p:ph idx="1"/>
          </p:nvPr>
        </p:nvSpPr>
        <p:spPr>
          <a:xfrm>
            <a:off x="0" y="1052736"/>
            <a:ext cx="9144000" cy="4351338"/>
          </a:xfrm>
        </p:spPr>
        <p:txBody>
          <a:bodyPr>
            <a:normAutofit/>
          </a:bodyPr>
          <a:lstStyle/>
          <a:p>
            <a:pPr>
              <a:lnSpc>
                <a:spcPct val="100000"/>
              </a:lnSpc>
            </a:pPr>
            <a:r>
              <a:rPr lang="pt-PT" sz="1800" dirty="0">
                <a:latin typeface="Candara" panose="020E0502030303020204" pitchFamily="34" charset="0"/>
              </a:rPr>
              <a:t>Identificados o Responsável Primário, o Ativo, a Comunidade de Ameaças, o Evento de Ameaça e o Evento de Perda, o Cenário de Perda pode ser decomposto e escrito como uma única frase para contar esta história da perda:</a:t>
            </a:r>
          </a:p>
        </p:txBody>
      </p:sp>
      <p:sp>
        <p:nvSpPr>
          <p:cNvPr id="4" name="Pergaminho: Horizontal 3">
            <a:extLst>
              <a:ext uri="{FF2B5EF4-FFF2-40B4-BE49-F238E27FC236}">
                <a16:creationId xmlns:a16="http://schemas.microsoft.com/office/drawing/2014/main" id="{E57AE17E-AA80-4D27-835D-CFB4115C7730}"/>
              </a:ext>
            </a:extLst>
          </p:cNvPr>
          <p:cNvSpPr/>
          <p:nvPr/>
        </p:nvSpPr>
        <p:spPr>
          <a:xfrm>
            <a:off x="320200" y="4509120"/>
            <a:ext cx="8083468" cy="2216758"/>
          </a:xfrm>
          <a:prstGeom prst="horizontalScroll">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PT" dirty="0">
                <a:solidFill>
                  <a:schemeClr val="tx1"/>
                </a:solidFill>
                <a:latin typeface="Candara" panose="020E0502030303020204" pitchFamily="34" charset="0"/>
              </a:rPr>
              <a:t>Os membros da equipa de limpeza encontram e copiam o ID de utilizador e a password de um executivo de RH encontrados num ‘</a:t>
            </a:r>
            <a:r>
              <a:rPr lang="pt-PT" dirty="0" err="1">
                <a:solidFill>
                  <a:schemeClr val="tx1"/>
                </a:solidFill>
                <a:latin typeface="Candara" panose="020E0502030303020204" pitchFamily="34" charset="0"/>
              </a:rPr>
              <a:t>post</a:t>
            </a:r>
            <a:r>
              <a:rPr lang="pt-PT" dirty="0">
                <a:solidFill>
                  <a:schemeClr val="tx1"/>
                </a:solidFill>
                <a:latin typeface="Candara" panose="020E0502030303020204" pitchFamily="34" charset="0"/>
              </a:rPr>
              <a:t> </a:t>
            </a:r>
            <a:r>
              <a:rPr lang="pt-PT" dirty="0" err="1">
                <a:solidFill>
                  <a:schemeClr val="tx1"/>
                </a:solidFill>
                <a:latin typeface="Candara" panose="020E0502030303020204" pitchFamily="34" charset="0"/>
              </a:rPr>
              <a:t>it</a:t>
            </a:r>
            <a:r>
              <a:rPr lang="pt-PT" dirty="0">
                <a:solidFill>
                  <a:schemeClr val="tx1"/>
                </a:solidFill>
                <a:latin typeface="Candara" panose="020E0502030303020204" pitchFamily="34" charset="0"/>
              </a:rPr>
              <a:t>’ e, usando essas credenciais, acedem maliciosamente e fazem utilização indevida de informações confidenciais de funcionários; quando esse evento ocorre, o banco sofre perdas primárias de </a:t>
            </a:r>
            <a:r>
              <a:rPr lang="pt-PT" b="1" dirty="0">
                <a:solidFill>
                  <a:schemeClr val="tx1"/>
                </a:solidFill>
                <a:latin typeface="Candara" panose="020E0502030303020204" pitchFamily="34" charset="0"/>
              </a:rPr>
              <a:t>?</a:t>
            </a:r>
            <a:r>
              <a:rPr lang="pt-PT" dirty="0">
                <a:solidFill>
                  <a:schemeClr val="tx1"/>
                </a:solidFill>
                <a:latin typeface="Candara" panose="020E0502030303020204" pitchFamily="34" charset="0"/>
              </a:rPr>
              <a:t> e de </a:t>
            </a:r>
            <a:r>
              <a:rPr lang="pt-PT" b="1" dirty="0">
                <a:solidFill>
                  <a:schemeClr val="tx1"/>
                </a:solidFill>
                <a:latin typeface="Candara" panose="020E0502030303020204" pitchFamily="34" charset="0"/>
              </a:rPr>
              <a:t>?</a:t>
            </a:r>
            <a:r>
              <a:rPr lang="pt-PT" dirty="0">
                <a:solidFill>
                  <a:schemeClr val="tx1"/>
                </a:solidFill>
                <a:latin typeface="Candara" panose="020E0502030303020204" pitchFamily="34" charset="0"/>
              </a:rPr>
              <a:t>, podendo também sofrer custos de </a:t>
            </a:r>
            <a:r>
              <a:rPr lang="pt-PT" b="1" dirty="0">
                <a:solidFill>
                  <a:schemeClr val="tx1"/>
                </a:solidFill>
                <a:latin typeface="Candara" panose="020E0502030303020204" pitchFamily="34" charset="0"/>
              </a:rPr>
              <a:t>?</a:t>
            </a:r>
            <a:r>
              <a:rPr lang="pt-PT" dirty="0">
                <a:solidFill>
                  <a:schemeClr val="tx1"/>
                </a:solidFill>
                <a:latin typeface="Candara" panose="020E0502030303020204" pitchFamily="34" charset="0"/>
              </a:rPr>
              <a:t> secundária e </a:t>
            </a:r>
            <a:r>
              <a:rPr lang="pt-PT" b="1" dirty="0">
                <a:solidFill>
                  <a:schemeClr val="tx1"/>
                </a:solidFill>
                <a:latin typeface="Candara" panose="020E0502030303020204" pitchFamily="34" charset="0"/>
              </a:rPr>
              <a:t>?</a:t>
            </a:r>
          </a:p>
        </p:txBody>
      </p:sp>
      <p:pic>
        <p:nvPicPr>
          <p:cNvPr id="6" name="Imagem 5">
            <a:extLst>
              <a:ext uri="{FF2B5EF4-FFF2-40B4-BE49-F238E27FC236}">
                <a16:creationId xmlns:a16="http://schemas.microsoft.com/office/drawing/2014/main" id="{6930A19E-5E2A-4324-A543-9D186E466577}"/>
              </a:ext>
            </a:extLst>
          </p:cNvPr>
          <p:cNvPicPr>
            <a:picLocks noChangeAspect="1"/>
          </p:cNvPicPr>
          <p:nvPr/>
        </p:nvPicPr>
        <p:blipFill>
          <a:blip r:embed="rId2"/>
          <a:stretch>
            <a:fillRect/>
          </a:stretch>
        </p:blipFill>
        <p:spPr>
          <a:xfrm>
            <a:off x="899592" y="1973350"/>
            <a:ext cx="7524328" cy="2535770"/>
          </a:xfrm>
          <a:prstGeom prst="rect">
            <a:avLst/>
          </a:prstGeom>
        </p:spPr>
      </p:pic>
    </p:spTree>
    <p:extLst>
      <p:ext uri="{BB962C8B-B14F-4D97-AF65-F5344CB8AC3E}">
        <p14:creationId xmlns:p14="http://schemas.microsoft.com/office/powerpoint/2010/main" val="2809051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a:extLst>
              <a:ext uri="{FF2B5EF4-FFF2-40B4-BE49-F238E27FC236}">
                <a16:creationId xmlns:a16="http://schemas.microsoft.com/office/drawing/2014/main" id="{BCD1AA6A-9D82-4E76-A9A9-5F7031793B17}"/>
              </a:ext>
            </a:extLst>
          </p:cNvPr>
          <p:cNvPicPr>
            <a:picLocks noChangeAspect="1"/>
          </p:cNvPicPr>
          <p:nvPr/>
        </p:nvPicPr>
        <p:blipFill>
          <a:blip r:embed="rId2"/>
          <a:stretch>
            <a:fillRect/>
          </a:stretch>
        </p:blipFill>
        <p:spPr>
          <a:xfrm>
            <a:off x="7213036" y="0"/>
            <a:ext cx="1907704" cy="799076"/>
          </a:xfrm>
          <a:prstGeom prst="rect">
            <a:avLst/>
          </a:prstGeom>
        </p:spPr>
      </p:pic>
      <p:sp>
        <p:nvSpPr>
          <p:cNvPr id="2" name="Título 1">
            <a:extLst>
              <a:ext uri="{FF2B5EF4-FFF2-40B4-BE49-F238E27FC236}">
                <a16:creationId xmlns:a16="http://schemas.microsoft.com/office/drawing/2014/main" id="{8405E822-3752-41B4-B4E6-84F6BD89B5D0}"/>
              </a:ext>
            </a:extLst>
          </p:cNvPr>
          <p:cNvSpPr>
            <a:spLocks noGrp="1"/>
          </p:cNvSpPr>
          <p:nvPr>
            <p:ph type="title"/>
          </p:nvPr>
        </p:nvSpPr>
        <p:spPr/>
        <p:txBody>
          <a:bodyPr>
            <a:normAutofit/>
          </a:bodyPr>
          <a:lstStyle/>
          <a:p>
            <a:r>
              <a:rPr lang="pt-PT" sz="2600" dirty="0"/>
              <a:t>Processo de Análise FAIR</a:t>
            </a:r>
            <a:br>
              <a:rPr kumimoji="0" lang="en-US" sz="28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br>
            <a:r>
              <a:rPr lang="pt-PT" sz="2200" dirty="0">
                <a:solidFill>
                  <a:srgbClr val="7030A0"/>
                </a:solidFill>
                <a:latin typeface="Candara" panose="020E0502030303020204" pitchFamily="34" charset="0"/>
              </a:rPr>
              <a:t>Etapa 2: Avaliar a frequência do evento de perda (</a:t>
            </a:r>
            <a:r>
              <a:rPr lang="pt-PT" sz="2200" b="1" dirty="0">
                <a:solidFill>
                  <a:srgbClr val="7030A0"/>
                </a:solidFill>
                <a:latin typeface="Candara" panose="020E0502030303020204" pitchFamily="34" charset="0"/>
              </a:rPr>
              <a:t>LEF</a:t>
            </a:r>
            <a:r>
              <a:rPr lang="pt-PT" sz="2200" dirty="0">
                <a:solidFill>
                  <a:srgbClr val="7030A0"/>
                </a:solidFill>
                <a:latin typeface="Candara" panose="020E0502030303020204" pitchFamily="34" charset="0"/>
              </a:rPr>
              <a:t>)</a:t>
            </a:r>
            <a:endParaRPr lang="pt-PT" sz="2200" dirty="0"/>
          </a:p>
        </p:txBody>
      </p:sp>
      <p:sp>
        <p:nvSpPr>
          <p:cNvPr id="3" name="Marcador de Posição de Conteúdo 2">
            <a:extLst>
              <a:ext uri="{FF2B5EF4-FFF2-40B4-BE49-F238E27FC236}">
                <a16:creationId xmlns:a16="http://schemas.microsoft.com/office/drawing/2014/main" id="{7E818788-61FA-4D01-BD52-6FD491E712B4}"/>
              </a:ext>
            </a:extLst>
          </p:cNvPr>
          <p:cNvSpPr>
            <a:spLocks noGrp="1"/>
          </p:cNvSpPr>
          <p:nvPr>
            <p:ph idx="1"/>
          </p:nvPr>
        </p:nvSpPr>
        <p:spPr>
          <a:xfrm>
            <a:off x="494" y="1340768"/>
            <a:ext cx="9143506" cy="5375781"/>
          </a:xfrm>
        </p:spPr>
        <p:txBody>
          <a:bodyPr>
            <a:normAutofit/>
          </a:bodyPr>
          <a:lstStyle/>
          <a:p>
            <a:pPr marL="0" indent="0" algn="ctr">
              <a:buNone/>
            </a:pPr>
            <a:r>
              <a:rPr lang="pt-PT" sz="2000" b="1" i="0" dirty="0">
                <a:solidFill>
                  <a:srgbClr val="000000"/>
                </a:solidFill>
                <a:effectLst/>
                <a:latin typeface="Candara" panose="020E0502030303020204" pitchFamily="34" charset="0"/>
              </a:rPr>
              <a:t>LEF</a:t>
            </a:r>
            <a:endParaRPr lang="pt-PT" sz="2000" b="0" i="0" dirty="0">
              <a:solidFill>
                <a:srgbClr val="000000"/>
              </a:solidFill>
              <a:effectLst/>
              <a:latin typeface="Candara" panose="020E0502030303020204" pitchFamily="34" charset="0"/>
            </a:endParaRPr>
          </a:p>
          <a:p>
            <a:pPr marL="0" indent="0">
              <a:buNone/>
            </a:pPr>
            <a:r>
              <a:rPr lang="pt-PT" sz="2000" b="0" i="1" dirty="0">
                <a:solidFill>
                  <a:srgbClr val="000000"/>
                </a:solidFill>
                <a:effectLst/>
                <a:latin typeface="Candara" panose="020E0502030303020204" pitchFamily="34" charset="0"/>
              </a:rPr>
              <a:t>A frequência provável, dentro de um determinado período de tempo, que a </a:t>
            </a:r>
            <a:r>
              <a:rPr lang="pt-PT" sz="2000" b="1" i="1" dirty="0">
                <a:solidFill>
                  <a:srgbClr val="000000"/>
                </a:solidFill>
                <a:effectLst/>
                <a:latin typeface="Candara" panose="020E0502030303020204" pitchFamily="34" charset="0"/>
              </a:rPr>
              <a:t>perda se materializará</a:t>
            </a:r>
            <a:r>
              <a:rPr lang="pt-PT" sz="2000" b="0" i="1" dirty="0">
                <a:solidFill>
                  <a:srgbClr val="000000"/>
                </a:solidFill>
                <a:effectLst/>
                <a:latin typeface="Candara" panose="020E0502030303020204" pitchFamily="34" charset="0"/>
              </a:rPr>
              <a:t> a partir da ação de um </a:t>
            </a:r>
            <a:r>
              <a:rPr lang="pt-PT" sz="2000" b="1" i="1" dirty="0">
                <a:solidFill>
                  <a:srgbClr val="000000"/>
                </a:solidFill>
                <a:effectLst/>
                <a:latin typeface="Candara" panose="020E0502030303020204" pitchFamily="34" charset="0"/>
              </a:rPr>
              <a:t>agente de ameaça</a:t>
            </a:r>
            <a:r>
              <a:rPr lang="pt-PT" sz="2000" b="0" i="0" dirty="0">
                <a:solidFill>
                  <a:srgbClr val="000000"/>
                </a:solidFill>
                <a:effectLst/>
                <a:latin typeface="Candara" panose="020E0502030303020204" pitchFamily="34" charset="0"/>
              </a:rPr>
              <a:t>.</a:t>
            </a:r>
          </a:p>
          <a:p>
            <a:pPr>
              <a:lnSpc>
                <a:spcPct val="110000"/>
              </a:lnSpc>
              <a:spcBef>
                <a:spcPts val="1200"/>
              </a:spcBef>
            </a:pPr>
            <a:r>
              <a:rPr lang="pt-PT" sz="2000" b="0" i="0" dirty="0">
                <a:effectLst/>
                <a:latin typeface="Candara" panose="020E0502030303020204" pitchFamily="34" charset="0"/>
              </a:rPr>
              <a:t>Neste exemplo como exercício prático, a estimativa da LEF não vai ser obtida diretamente, antes vai ser derivada estimando valores para a </a:t>
            </a:r>
            <a:r>
              <a:rPr lang="pt-PT" sz="2000" b="1" i="0" dirty="0">
                <a:effectLst/>
                <a:latin typeface="Candara" panose="020E0502030303020204" pitchFamily="34" charset="0"/>
              </a:rPr>
              <a:t>TEF</a:t>
            </a:r>
            <a:r>
              <a:rPr lang="pt-PT" sz="2000" b="0" i="0" dirty="0">
                <a:effectLst/>
                <a:latin typeface="Candara" panose="020E0502030303020204" pitchFamily="34" charset="0"/>
              </a:rPr>
              <a:t> e </a:t>
            </a:r>
            <a:r>
              <a:rPr lang="pt-PT" sz="2000" b="1" i="0" dirty="0" err="1">
                <a:effectLst/>
                <a:latin typeface="Candara" panose="020E0502030303020204" pitchFamily="34" charset="0"/>
              </a:rPr>
              <a:t>Vuln</a:t>
            </a:r>
            <a:r>
              <a:rPr lang="pt-PT" sz="2000" b="1" i="0" dirty="0">
                <a:effectLst/>
                <a:latin typeface="Candara" panose="020E0502030303020204" pitchFamily="34" charset="0"/>
              </a:rPr>
              <a:t> </a:t>
            </a:r>
            <a:r>
              <a:rPr lang="pt-PT" sz="2000" b="0" i="0" dirty="0">
                <a:effectLst/>
                <a:latin typeface="Candara" panose="020E0502030303020204" pitchFamily="34" charset="0"/>
              </a:rPr>
              <a:t>que dependem da </a:t>
            </a:r>
            <a:r>
              <a:rPr lang="pt-PT" sz="2000" b="0" i="1" dirty="0">
                <a:effectLst/>
                <a:latin typeface="Candara" panose="020E0502030303020204" pitchFamily="34" charset="0"/>
              </a:rPr>
              <a:t>Frequência de Contato</a:t>
            </a:r>
            <a:r>
              <a:rPr lang="pt-PT" sz="2000" b="0" i="0" dirty="0">
                <a:effectLst/>
                <a:latin typeface="Candara" panose="020E0502030303020204" pitchFamily="34" charset="0"/>
              </a:rPr>
              <a:t>, </a:t>
            </a:r>
            <a:r>
              <a:rPr lang="pt-PT" sz="2000" b="0" i="1" dirty="0">
                <a:effectLst/>
                <a:latin typeface="Candara" panose="020E0502030303020204" pitchFamily="34" charset="0"/>
              </a:rPr>
              <a:t>Probabilidade de Ação</a:t>
            </a:r>
            <a:r>
              <a:rPr lang="pt-PT" sz="2000" dirty="0">
                <a:latin typeface="Candara" panose="020E0502030303020204" pitchFamily="34" charset="0"/>
              </a:rPr>
              <a:t> por um lado e</a:t>
            </a:r>
            <a:r>
              <a:rPr lang="pt-PT" sz="2000" b="0" i="0" dirty="0">
                <a:effectLst/>
                <a:latin typeface="Candara" panose="020E0502030303020204" pitchFamily="34" charset="0"/>
              </a:rPr>
              <a:t> </a:t>
            </a:r>
            <a:r>
              <a:rPr lang="pt-PT" sz="2000" b="0" i="1" dirty="0">
                <a:effectLst/>
                <a:latin typeface="Candara" panose="020E0502030303020204" pitchFamily="34" charset="0"/>
              </a:rPr>
              <a:t>Capacidade de Ameaça </a:t>
            </a:r>
            <a:r>
              <a:rPr lang="pt-PT" sz="2000" b="0" i="0" dirty="0">
                <a:effectLst/>
                <a:latin typeface="Candara" panose="020E0502030303020204" pitchFamily="34" charset="0"/>
              </a:rPr>
              <a:t>e </a:t>
            </a:r>
            <a:r>
              <a:rPr lang="pt-PT" sz="2000" b="0" i="1" dirty="0">
                <a:effectLst/>
                <a:latin typeface="Candara" panose="020E0502030303020204" pitchFamily="34" charset="0"/>
              </a:rPr>
              <a:t>Força de Resistência por outro</a:t>
            </a:r>
            <a:r>
              <a:rPr lang="pt-PT" sz="2000" b="0" i="0" dirty="0">
                <a:effectLst/>
                <a:latin typeface="Candara" panose="020E0502030303020204" pitchFamily="34" charset="0"/>
              </a:rPr>
              <a:t>. </a:t>
            </a:r>
          </a:p>
        </p:txBody>
      </p:sp>
      <p:graphicFrame>
        <p:nvGraphicFramePr>
          <p:cNvPr id="4" name="Tabela 4">
            <a:extLst>
              <a:ext uri="{FF2B5EF4-FFF2-40B4-BE49-F238E27FC236}">
                <a16:creationId xmlns:a16="http://schemas.microsoft.com/office/drawing/2014/main" id="{89383B42-F4A7-4165-854B-4FA860E540BA}"/>
              </a:ext>
            </a:extLst>
          </p:cNvPr>
          <p:cNvGraphicFramePr>
            <a:graphicFrameLocks noGrp="1"/>
          </p:cNvGraphicFramePr>
          <p:nvPr>
            <p:extLst>
              <p:ext uri="{D42A27DB-BD31-4B8C-83A1-F6EECF244321}">
                <p14:modId xmlns:p14="http://schemas.microsoft.com/office/powerpoint/2010/main" val="2309084910"/>
              </p:ext>
            </p:extLst>
          </p:nvPr>
        </p:nvGraphicFramePr>
        <p:xfrm>
          <a:off x="1524000" y="4941168"/>
          <a:ext cx="6096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826005683"/>
                    </a:ext>
                  </a:extLst>
                </a:gridCol>
                <a:gridCol w="2032000">
                  <a:extLst>
                    <a:ext uri="{9D8B030D-6E8A-4147-A177-3AD203B41FA5}">
                      <a16:colId xmlns:a16="http://schemas.microsoft.com/office/drawing/2014/main" val="4121661813"/>
                    </a:ext>
                  </a:extLst>
                </a:gridCol>
                <a:gridCol w="2032000">
                  <a:extLst>
                    <a:ext uri="{9D8B030D-6E8A-4147-A177-3AD203B41FA5}">
                      <a16:colId xmlns:a16="http://schemas.microsoft.com/office/drawing/2014/main" val="320708303"/>
                    </a:ext>
                  </a:extLst>
                </a:gridCol>
              </a:tblGrid>
              <a:tr h="370840">
                <a:tc>
                  <a:txBody>
                    <a:bodyPr/>
                    <a:lstStyle/>
                    <a:p>
                      <a:pPr algn="ctr"/>
                      <a:r>
                        <a:rPr lang="pt-PT" dirty="0">
                          <a:latin typeface="Candara" panose="020E0502030303020204" pitchFamily="34" charset="0"/>
                        </a:rPr>
                        <a:t>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pt-PT" dirty="0">
                          <a:latin typeface="Candara" panose="020E0502030303020204" pitchFamily="34" charset="0"/>
                        </a:rPr>
                        <a:t>Mais Provável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pt-PT" dirty="0">
                          <a:latin typeface="Candara" panose="020E0502030303020204" pitchFamily="34" charset="0"/>
                        </a:rPr>
                        <a:t>Max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2589694358"/>
                  </a:ext>
                </a:extLst>
              </a:tr>
              <a:tr h="370840">
                <a:tc>
                  <a:txBody>
                    <a:bodyPr/>
                    <a:lstStyle/>
                    <a:p>
                      <a:pPr algn="ctr"/>
                      <a:r>
                        <a:rPr lang="pt-PT" dirty="0">
                          <a:latin typeface="Candara" panose="020E0502030303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dirty="0">
                          <a:latin typeface="Candara" panose="020E0502030303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dirty="0">
                          <a:latin typeface="Candara" panose="020E0502030303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68620078"/>
                  </a:ext>
                </a:extLst>
              </a:tr>
            </a:tbl>
          </a:graphicData>
        </a:graphic>
      </p:graphicFrame>
    </p:spTree>
    <p:extLst>
      <p:ext uri="{BB962C8B-B14F-4D97-AF65-F5344CB8AC3E}">
        <p14:creationId xmlns:p14="http://schemas.microsoft.com/office/powerpoint/2010/main" val="4071867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Posição de Conteúdo 2">
            <a:extLst>
              <a:ext uri="{FF2B5EF4-FFF2-40B4-BE49-F238E27FC236}">
                <a16:creationId xmlns:a16="http://schemas.microsoft.com/office/drawing/2014/main" id="{8F8C7BBF-61DC-484D-B17C-AEA4633448B6}"/>
              </a:ext>
            </a:extLst>
          </p:cNvPr>
          <p:cNvSpPr>
            <a:spLocks noGrp="1"/>
          </p:cNvSpPr>
          <p:nvPr>
            <p:ph idx="1"/>
          </p:nvPr>
        </p:nvSpPr>
        <p:spPr>
          <a:xfrm>
            <a:off x="0" y="1226939"/>
            <a:ext cx="9018748" cy="5661248"/>
          </a:xfrm>
        </p:spPr>
        <p:txBody>
          <a:bodyPr>
            <a:normAutofit fontScale="85000" lnSpcReduction="20000"/>
          </a:bodyPr>
          <a:lstStyle/>
          <a:p>
            <a:pPr marL="0" indent="0" algn="ctr">
              <a:lnSpc>
                <a:spcPct val="120000"/>
              </a:lnSpc>
              <a:spcBef>
                <a:spcPts val="1200"/>
              </a:spcBef>
              <a:buNone/>
            </a:pPr>
            <a:r>
              <a:rPr lang="pt-PT" sz="3400" i="0" dirty="0">
                <a:effectLst/>
                <a:latin typeface="Candara" panose="020E0502030303020204" pitchFamily="34" charset="0"/>
              </a:rPr>
              <a:t>Estimar a frequência do evento de ameaça (TEF)</a:t>
            </a:r>
          </a:p>
          <a:p>
            <a:pPr marL="268288" indent="-268288" algn="just">
              <a:lnSpc>
                <a:spcPct val="120000"/>
              </a:lnSpc>
              <a:spcBef>
                <a:spcPts val="1200"/>
              </a:spcBef>
            </a:pPr>
            <a:r>
              <a:rPr lang="pt-PT" sz="2600" i="0" dirty="0">
                <a:effectLst/>
                <a:latin typeface="Candara" panose="020E0502030303020204" pitchFamily="34" charset="0"/>
              </a:rPr>
              <a:t>Por vezes exigem-se resmas de dados concretos antes de se sentir confortável com a estimativa da </a:t>
            </a:r>
            <a:r>
              <a:rPr lang="pt-PT" sz="2600" b="1" i="0" dirty="0">
                <a:effectLst/>
                <a:latin typeface="Candara" panose="020E0502030303020204" pitchFamily="34" charset="0"/>
              </a:rPr>
              <a:t>TEF</a:t>
            </a:r>
            <a:r>
              <a:rPr lang="pt-PT" sz="2600" i="0" dirty="0">
                <a:effectLst/>
                <a:latin typeface="Candara" panose="020E0502030303020204" pitchFamily="34" charset="0"/>
              </a:rPr>
              <a:t>. </a:t>
            </a:r>
          </a:p>
          <a:p>
            <a:pPr marL="268288" indent="-268288" algn="just">
              <a:lnSpc>
                <a:spcPct val="120000"/>
              </a:lnSpc>
              <a:spcBef>
                <a:spcPts val="1200"/>
              </a:spcBef>
            </a:pPr>
            <a:r>
              <a:rPr lang="pt-PT" sz="2600" i="0" dirty="0">
                <a:effectLst/>
                <a:latin typeface="Candara" panose="020E0502030303020204" pitchFamily="34" charset="0"/>
              </a:rPr>
              <a:t>Na realidade, na ausência de dados concretos, o que resta? Uma resposta é usar uma escala qualitativa, como </a:t>
            </a:r>
            <a:r>
              <a:rPr lang="pt-PT" sz="2600" i="1" dirty="0">
                <a:effectLst/>
                <a:latin typeface="Candara" panose="020E0502030303020204" pitchFamily="34" charset="0"/>
              </a:rPr>
              <a:t>Baixa</a:t>
            </a:r>
            <a:r>
              <a:rPr lang="pt-PT" sz="2600" i="0" dirty="0">
                <a:effectLst/>
                <a:latin typeface="Candara" panose="020E0502030303020204" pitchFamily="34" charset="0"/>
              </a:rPr>
              <a:t>, </a:t>
            </a:r>
            <a:r>
              <a:rPr lang="pt-PT" sz="2600" i="1" dirty="0">
                <a:effectLst/>
                <a:latin typeface="Candara" panose="020E0502030303020204" pitchFamily="34" charset="0"/>
              </a:rPr>
              <a:t>Média</a:t>
            </a:r>
            <a:r>
              <a:rPr lang="pt-PT" sz="2600" i="0" dirty="0">
                <a:effectLst/>
                <a:latin typeface="Candara" panose="020E0502030303020204" pitchFamily="34" charset="0"/>
              </a:rPr>
              <a:t> ou </a:t>
            </a:r>
            <a:r>
              <a:rPr lang="pt-PT" sz="2600" i="1" dirty="0">
                <a:effectLst/>
                <a:latin typeface="Candara" panose="020E0502030303020204" pitchFamily="34" charset="0"/>
              </a:rPr>
              <a:t>Alta </a:t>
            </a:r>
            <a:r>
              <a:rPr lang="pt-PT" sz="2600" dirty="0">
                <a:effectLst/>
                <a:latin typeface="Candara" panose="020E0502030303020204" pitchFamily="34" charset="0"/>
              </a:rPr>
              <a:t>pois apesar das limitações ainda poderá ser </a:t>
            </a:r>
            <a:r>
              <a:rPr lang="pt-PT" sz="2600" dirty="0">
                <a:latin typeface="Candara" panose="020E0502030303020204" pitchFamily="34" charset="0"/>
              </a:rPr>
              <a:t>ú</a:t>
            </a:r>
            <a:r>
              <a:rPr lang="pt-PT" sz="2600" dirty="0">
                <a:effectLst/>
                <a:latin typeface="Candara" panose="020E0502030303020204" pitchFamily="34" charset="0"/>
              </a:rPr>
              <a:t>til.</a:t>
            </a:r>
            <a:r>
              <a:rPr lang="pt-PT" sz="2600" i="0" dirty="0">
                <a:effectLst/>
                <a:latin typeface="Candara" panose="020E0502030303020204" pitchFamily="34" charset="0"/>
              </a:rPr>
              <a:t> </a:t>
            </a:r>
            <a:endParaRPr lang="pt-PT" sz="2600" dirty="0">
              <a:latin typeface="Candara" panose="020E0502030303020204" pitchFamily="34" charset="0"/>
            </a:endParaRPr>
          </a:p>
          <a:p>
            <a:pPr marL="598488" lvl="1" indent="-268288" algn="just">
              <a:lnSpc>
                <a:spcPct val="120000"/>
              </a:lnSpc>
              <a:spcBef>
                <a:spcPts val="1200"/>
              </a:spcBef>
            </a:pPr>
            <a:r>
              <a:rPr lang="pt-PT" i="0" dirty="0">
                <a:effectLst/>
                <a:latin typeface="Candara" panose="020E0502030303020204" pitchFamily="34" charset="0"/>
              </a:rPr>
              <a:t>Ex: podem não existir anos de dados empíricos para documentar a frequência com que os funcionários da equipa de limpeza abusam de nomes de utilizador e </a:t>
            </a:r>
            <a:r>
              <a:rPr lang="pt-PT" i="0" dirty="0" err="1">
                <a:effectLst/>
                <a:latin typeface="Candara" panose="020E0502030303020204" pitchFamily="34" charset="0"/>
              </a:rPr>
              <a:t>pwds</a:t>
            </a:r>
            <a:r>
              <a:rPr lang="pt-PT" i="0" dirty="0">
                <a:effectLst/>
                <a:latin typeface="Candara" panose="020E0502030303020204" pitchFamily="34" charset="0"/>
              </a:rPr>
              <a:t> em através de ‘</a:t>
            </a:r>
            <a:r>
              <a:rPr lang="pt-PT" i="1" dirty="0">
                <a:effectLst/>
                <a:latin typeface="Candara" panose="020E0502030303020204" pitchFamily="34" charset="0"/>
              </a:rPr>
              <a:t>post-its</a:t>
            </a:r>
            <a:r>
              <a:rPr lang="pt-PT" i="0" dirty="0">
                <a:effectLst/>
                <a:latin typeface="Candara" panose="020E0502030303020204" pitchFamily="34" charset="0"/>
              </a:rPr>
              <a:t>’, mas pode ser feita uma estimativa razoável dentro de um conjunto de intervalos…</a:t>
            </a:r>
          </a:p>
          <a:p>
            <a:pPr marL="598488" lvl="1" indent="-268288" algn="just">
              <a:lnSpc>
                <a:spcPct val="120000"/>
              </a:lnSpc>
              <a:spcBef>
                <a:spcPts val="1200"/>
              </a:spcBef>
            </a:pPr>
            <a:r>
              <a:rPr lang="pt-PT" dirty="0">
                <a:latin typeface="Candara" panose="020E0502030303020204" pitchFamily="34" charset="0"/>
              </a:rPr>
              <a:t>Assim, uma estimativa de </a:t>
            </a:r>
            <a:r>
              <a:rPr lang="pt-PT" b="1" dirty="0">
                <a:latin typeface="Candara" panose="020E0502030303020204" pitchFamily="34" charset="0"/>
              </a:rPr>
              <a:t>TEF</a:t>
            </a:r>
            <a:r>
              <a:rPr lang="pt-PT" dirty="0">
                <a:latin typeface="Candara" panose="020E0502030303020204" pitchFamily="34" charset="0"/>
              </a:rPr>
              <a:t> será baseada na </a:t>
            </a:r>
            <a:r>
              <a:rPr lang="pt-PT" b="1" dirty="0">
                <a:latin typeface="Candara" panose="020E0502030303020204" pitchFamily="34" charset="0"/>
              </a:rPr>
              <a:t>frequência </a:t>
            </a:r>
            <a:r>
              <a:rPr lang="pt-PT" dirty="0">
                <a:latin typeface="Candara" panose="020E0502030303020204" pitchFamily="34" charset="0"/>
              </a:rPr>
              <a:t>com que o </a:t>
            </a:r>
            <a:r>
              <a:rPr lang="pt-PT" b="1" dirty="0">
                <a:latin typeface="Candara" panose="020E0502030303020204" pitchFamily="34" charset="0"/>
              </a:rPr>
              <a:t>contacto </a:t>
            </a:r>
            <a:r>
              <a:rPr lang="pt-PT" dirty="0">
                <a:latin typeface="Candara" panose="020E0502030303020204" pitchFamily="34" charset="0"/>
              </a:rPr>
              <a:t>entre essa comunidade de ameaças e o ativo ocorre e a probabilidade de que eles poderão agir contra esse ativo (</a:t>
            </a:r>
            <a:r>
              <a:rPr lang="pt-PT" b="1" dirty="0">
                <a:latin typeface="Candara" panose="020E0502030303020204" pitchFamily="34" charset="0"/>
              </a:rPr>
              <a:t>CF</a:t>
            </a:r>
            <a:r>
              <a:rPr lang="pt-PT" dirty="0">
                <a:latin typeface="Candara" panose="020E0502030303020204" pitchFamily="34" charset="0"/>
              </a:rPr>
              <a:t>). A probabilidade da sua ação (</a:t>
            </a:r>
            <a:r>
              <a:rPr lang="pt-PT" b="1" dirty="0" err="1">
                <a:latin typeface="Candara" panose="020E0502030303020204" pitchFamily="34" charset="0"/>
              </a:rPr>
              <a:t>PoA</a:t>
            </a:r>
            <a:r>
              <a:rPr lang="pt-PT" dirty="0">
                <a:latin typeface="Candara" panose="020E0502030303020204" pitchFamily="34" charset="0"/>
              </a:rPr>
              <a:t>), depende dos fatores descritos anteriormente …</a:t>
            </a:r>
          </a:p>
        </p:txBody>
      </p:sp>
      <p:pic>
        <p:nvPicPr>
          <p:cNvPr id="5" name="Imagem 4">
            <a:extLst>
              <a:ext uri="{FF2B5EF4-FFF2-40B4-BE49-F238E27FC236}">
                <a16:creationId xmlns:a16="http://schemas.microsoft.com/office/drawing/2014/main" id="{0C65FC52-3C94-46E7-8D2F-AE0CCE5662EF}"/>
              </a:ext>
            </a:extLst>
          </p:cNvPr>
          <p:cNvPicPr>
            <a:picLocks noChangeAspect="1"/>
          </p:cNvPicPr>
          <p:nvPr/>
        </p:nvPicPr>
        <p:blipFill>
          <a:blip r:embed="rId2"/>
          <a:stretch>
            <a:fillRect/>
          </a:stretch>
        </p:blipFill>
        <p:spPr>
          <a:xfrm>
            <a:off x="6948264" y="23477"/>
            <a:ext cx="2183575" cy="1203462"/>
          </a:xfrm>
          <a:prstGeom prst="rect">
            <a:avLst/>
          </a:prstGeom>
        </p:spPr>
      </p:pic>
      <p:sp>
        <p:nvSpPr>
          <p:cNvPr id="2" name="Título 1">
            <a:extLst>
              <a:ext uri="{FF2B5EF4-FFF2-40B4-BE49-F238E27FC236}">
                <a16:creationId xmlns:a16="http://schemas.microsoft.com/office/drawing/2014/main" id="{6505D33C-F649-4805-8E04-B268E0069E1C}"/>
              </a:ext>
            </a:extLst>
          </p:cNvPr>
          <p:cNvSpPr>
            <a:spLocks noGrp="1"/>
          </p:cNvSpPr>
          <p:nvPr>
            <p:ph type="title"/>
          </p:nvPr>
        </p:nvSpPr>
        <p:spPr>
          <a:xfrm>
            <a:off x="0" y="-76736"/>
            <a:ext cx="9144000" cy="1106489"/>
          </a:xfrm>
        </p:spPr>
        <p:txBody>
          <a:bodyPr>
            <a:normAutofit/>
          </a:bodyPr>
          <a:lstStyle/>
          <a:p>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2: Avaliar a frequência do evento de perda (</a:t>
            </a:r>
            <a:r>
              <a:rPr kumimoji="0" lang="pt-PT" sz="2400" b="1"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LEF</a:t>
            </a:r>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a:t>
            </a:r>
            <a:b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kumimoji="0" lang="pt-PT" sz="22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t>Frequência de eventos de ameaça (</a:t>
            </a:r>
            <a:r>
              <a:rPr kumimoji="0" lang="pt-PT" sz="2200" b="1"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t>TEF</a:t>
            </a:r>
            <a:r>
              <a:rPr kumimoji="0" lang="pt-PT" sz="22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t>)</a:t>
            </a:r>
            <a:endParaRPr lang="pt-PT" sz="2200" dirty="0"/>
          </a:p>
        </p:txBody>
      </p:sp>
    </p:spTree>
    <p:extLst>
      <p:ext uri="{BB962C8B-B14F-4D97-AF65-F5344CB8AC3E}">
        <p14:creationId xmlns:p14="http://schemas.microsoft.com/office/powerpoint/2010/main" val="3233892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437007-19EB-4903-93A1-240DE4D548E0}"/>
              </a:ext>
            </a:extLst>
          </p:cNvPr>
          <p:cNvSpPr>
            <a:spLocks noGrp="1"/>
          </p:cNvSpPr>
          <p:nvPr>
            <p:ph type="title"/>
          </p:nvPr>
        </p:nvSpPr>
        <p:spPr/>
        <p:txBody>
          <a:bodyPr>
            <a:normAutofit/>
          </a:bodyPr>
          <a:lstStyle/>
          <a:p>
            <a:r>
              <a:rPr lang="pt-PT" sz="2400" dirty="0"/>
              <a:t>Etapa 2: Avaliar a frequência do evento de perda (LEF)</a:t>
            </a:r>
            <a:br>
              <a:rPr lang="pt-PT" sz="2400" dirty="0"/>
            </a:br>
            <a:r>
              <a:rPr lang="pt-PT" sz="2200" dirty="0"/>
              <a:t>Frequência de eventos de ameaça (</a:t>
            </a:r>
            <a:r>
              <a:rPr lang="pt-PT" sz="2200" b="1" dirty="0"/>
              <a:t>TEF</a:t>
            </a:r>
            <a:r>
              <a:rPr lang="pt-PT" sz="2200" dirty="0"/>
              <a:t>)</a:t>
            </a:r>
          </a:p>
        </p:txBody>
      </p:sp>
      <p:sp>
        <p:nvSpPr>
          <p:cNvPr id="3" name="Marcador de Posição de Conteúdo 2">
            <a:extLst>
              <a:ext uri="{FF2B5EF4-FFF2-40B4-BE49-F238E27FC236}">
                <a16:creationId xmlns:a16="http://schemas.microsoft.com/office/drawing/2014/main" id="{02E407D4-2471-44D4-A6B8-E3A355B5213A}"/>
              </a:ext>
            </a:extLst>
          </p:cNvPr>
          <p:cNvSpPr>
            <a:spLocks noGrp="1"/>
          </p:cNvSpPr>
          <p:nvPr>
            <p:ph idx="1"/>
          </p:nvPr>
        </p:nvSpPr>
        <p:spPr>
          <a:xfrm>
            <a:off x="-54260" y="1253331"/>
            <a:ext cx="9252520" cy="4351338"/>
          </a:xfrm>
        </p:spPr>
        <p:txBody>
          <a:bodyPr>
            <a:noAutofit/>
          </a:bodyPr>
          <a:lstStyle/>
          <a:p>
            <a:pPr>
              <a:lnSpc>
                <a:spcPct val="100000"/>
              </a:lnSpc>
            </a:pPr>
            <a:r>
              <a:rPr lang="en-US" sz="2200" dirty="0">
                <a:solidFill>
                  <a:srgbClr val="000000"/>
                </a:solidFill>
                <a:latin typeface="Candara" panose="020E0502030303020204" pitchFamily="34" charset="0"/>
              </a:rPr>
              <a:t>O</a:t>
            </a:r>
            <a:r>
              <a:rPr lang="pt-PT" sz="2200" dirty="0">
                <a:solidFill>
                  <a:srgbClr val="000000"/>
                </a:solidFill>
                <a:latin typeface="Candara" panose="020E0502030303020204" pitchFamily="34" charset="0"/>
              </a:rPr>
              <a:t> </a:t>
            </a:r>
            <a:r>
              <a:rPr lang="pt-PT" sz="2200" b="0" i="0" dirty="0">
                <a:solidFill>
                  <a:srgbClr val="000000"/>
                </a:solidFill>
                <a:effectLst/>
                <a:latin typeface="Candara" panose="020E0502030303020204" pitchFamily="34" charset="0"/>
              </a:rPr>
              <a:t>contato entre a equipa de limpeza e o Ativo, é considerado como </a:t>
            </a:r>
            <a:r>
              <a:rPr lang="pt-PT" sz="2200" b="0" i="1" dirty="0">
                <a:solidFill>
                  <a:srgbClr val="000000"/>
                </a:solidFill>
                <a:effectLst/>
                <a:latin typeface="Candara" panose="020E0502030303020204" pitchFamily="34" charset="0"/>
              </a:rPr>
              <a:t>regular</a:t>
            </a:r>
            <a:r>
              <a:rPr lang="pt-PT" sz="2200" b="0" i="0" dirty="0">
                <a:solidFill>
                  <a:srgbClr val="000000"/>
                </a:solidFill>
                <a:effectLst/>
                <a:latin typeface="Candara" panose="020E0502030303020204" pitchFamily="34" charset="0"/>
              </a:rPr>
              <a:t>, embora não tenha sido inicialmente determinado um número específico de vezes/semana ou vezes/mês.</a:t>
            </a:r>
          </a:p>
          <a:p>
            <a:pPr>
              <a:lnSpc>
                <a:spcPct val="100000"/>
              </a:lnSpc>
            </a:pPr>
            <a:r>
              <a:rPr lang="pt-PT" sz="2200" dirty="0">
                <a:solidFill>
                  <a:srgbClr val="000000"/>
                </a:solidFill>
                <a:latin typeface="Candara" panose="020E0502030303020204" pitchFamily="34" charset="0"/>
              </a:rPr>
              <a:t>Entretanto, com </a:t>
            </a:r>
            <a:r>
              <a:rPr lang="pt-PT" sz="2200" b="0" i="0" dirty="0">
                <a:solidFill>
                  <a:srgbClr val="000000"/>
                </a:solidFill>
                <a:effectLst/>
                <a:latin typeface="Candara" panose="020E0502030303020204" pitchFamily="34" charset="0"/>
              </a:rPr>
              <a:t>base em operações de negócio típicas, pode assumir-se nesta análise que a equipa de limpeza visita o banco </a:t>
            </a:r>
            <a:r>
              <a:rPr lang="pt-PT" sz="2200" b="1" i="0" dirty="0">
                <a:solidFill>
                  <a:srgbClr val="000000"/>
                </a:solidFill>
                <a:effectLst/>
                <a:latin typeface="Candara" panose="020E0502030303020204" pitchFamily="34" charset="0"/>
              </a:rPr>
              <a:t>uma vez por semana </a:t>
            </a:r>
            <a:r>
              <a:rPr lang="pt-PT" sz="2200" b="0" i="0" dirty="0">
                <a:solidFill>
                  <a:srgbClr val="000000"/>
                </a:solidFill>
                <a:effectLst/>
                <a:latin typeface="Candara" panose="020E0502030303020204" pitchFamily="34" charset="0"/>
              </a:rPr>
              <a:t>–  logo a Frequência de Contato (</a:t>
            </a:r>
            <a:r>
              <a:rPr lang="pt-PT" sz="2200" b="1" i="0" dirty="0">
                <a:solidFill>
                  <a:srgbClr val="000000"/>
                </a:solidFill>
                <a:effectLst/>
                <a:latin typeface="Candara" panose="020E0502030303020204" pitchFamily="34" charset="0"/>
              </a:rPr>
              <a:t>CF</a:t>
            </a:r>
            <a:r>
              <a:rPr lang="pt-PT" sz="2200" b="0" i="0" dirty="0">
                <a:solidFill>
                  <a:srgbClr val="000000"/>
                </a:solidFill>
                <a:effectLst/>
                <a:latin typeface="Candara" panose="020E0502030303020204" pitchFamily="34" charset="0"/>
              </a:rPr>
              <a:t>) seria estimada como </a:t>
            </a:r>
            <a:r>
              <a:rPr lang="pt-PT" sz="2200" b="0" i="0" dirty="0">
                <a:solidFill>
                  <a:srgbClr val="FF0000"/>
                </a:solidFill>
                <a:effectLst/>
                <a:latin typeface="Candara" panose="020E0502030303020204" pitchFamily="34" charset="0"/>
              </a:rPr>
              <a:t>? </a:t>
            </a:r>
            <a:r>
              <a:rPr lang="pt-PT" sz="2200" b="0" i="0" dirty="0">
                <a:solidFill>
                  <a:srgbClr val="000000"/>
                </a:solidFill>
                <a:effectLst/>
                <a:latin typeface="Candara" panose="020E0502030303020204" pitchFamily="34" charset="0"/>
              </a:rPr>
              <a:t>, com base no exemplo de escala qualitativa slide seguinte.</a:t>
            </a:r>
          </a:p>
          <a:p>
            <a:pPr>
              <a:lnSpc>
                <a:spcPct val="100000"/>
              </a:lnSpc>
            </a:pPr>
            <a:r>
              <a:rPr lang="pt-PT" sz="2200" b="0" i="0" dirty="0">
                <a:solidFill>
                  <a:srgbClr val="000000"/>
                </a:solidFill>
                <a:effectLst/>
                <a:latin typeface="Candara" panose="020E0502030303020204" pitchFamily="34" charset="0"/>
              </a:rPr>
              <a:t>Como </a:t>
            </a:r>
            <a:r>
              <a:rPr lang="pt-PT" sz="2200" dirty="0">
                <a:solidFill>
                  <a:srgbClr val="000000"/>
                </a:solidFill>
                <a:latin typeface="Candara" panose="020E0502030303020204" pitchFamily="34" charset="0"/>
              </a:rPr>
              <a:t>acha que deveria ser equacionada a Probabilidade de Ação (</a:t>
            </a:r>
            <a:r>
              <a:rPr lang="pt-PT" sz="2200" dirty="0" err="1">
                <a:solidFill>
                  <a:srgbClr val="000000"/>
                </a:solidFill>
                <a:latin typeface="Candara" panose="020E0502030303020204" pitchFamily="34" charset="0"/>
              </a:rPr>
              <a:t>PoA</a:t>
            </a:r>
            <a:r>
              <a:rPr lang="pt-PT" sz="2200" dirty="0">
                <a:solidFill>
                  <a:srgbClr val="000000"/>
                </a:solidFill>
                <a:latin typeface="Candara" panose="020E0502030303020204" pitchFamily="34" charset="0"/>
              </a:rPr>
              <a:t>) tendo em atenção aspetos típicos e naturais em organizações deste tipo:</a:t>
            </a:r>
          </a:p>
          <a:p>
            <a:pPr lvl="1">
              <a:lnSpc>
                <a:spcPct val="100000"/>
              </a:lnSpc>
            </a:pPr>
            <a:r>
              <a:rPr lang="pt-PT" sz="2200" b="0" i="0" dirty="0">
                <a:effectLst/>
                <a:latin typeface="Candara" panose="020E0502030303020204" pitchFamily="34" charset="0"/>
              </a:rPr>
              <a:t>Recrutamento</a:t>
            </a:r>
          </a:p>
          <a:p>
            <a:pPr lvl="1">
              <a:lnSpc>
                <a:spcPct val="100000"/>
              </a:lnSpc>
            </a:pPr>
            <a:r>
              <a:rPr lang="pt-PT" sz="2200" dirty="0">
                <a:latin typeface="Candara" panose="020E0502030303020204" pitchFamily="34" charset="0"/>
              </a:rPr>
              <a:t>Perspetiva do evento da ameaça</a:t>
            </a:r>
          </a:p>
          <a:p>
            <a:pPr lvl="1">
              <a:lnSpc>
                <a:spcPct val="100000"/>
              </a:lnSpc>
            </a:pPr>
            <a:r>
              <a:rPr lang="pt-PT" sz="2200" b="0" i="0" dirty="0">
                <a:effectLst/>
                <a:latin typeface="Candara" panose="020E0502030303020204" pitchFamily="34" charset="0"/>
              </a:rPr>
              <a:t>Receios, Riscos percebidos…</a:t>
            </a:r>
          </a:p>
          <a:p>
            <a:pPr>
              <a:lnSpc>
                <a:spcPct val="100000"/>
              </a:lnSpc>
            </a:pPr>
            <a:r>
              <a:rPr lang="pt-PT" sz="2200" b="0" i="0" dirty="0">
                <a:solidFill>
                  <a:srgbClr val="000000"/>
                </a:solidFill>
                <a:effectLst/>
                <a:latin typeface="Candara" panose="020E0502030303020204" pitchFamily="34" charset="0"/>
              </a:rPr>
              <a:t>Ver escala qualitativa slide seguinte.</a:t>
            </a:r>
          </a:p>
          <a:p>
            <a:pPr>
              <a:lnSpc>
                <a:spcPct val="100000"/>
              </a:lnSpc>
            </a:pPr>
            <a:endParaRPr lang="pt-PT" sz="2200" b="0" i="0" dirty="0">
              <a:solidFill>
                <a:srgbClr val="000000"/>
              </a:solidFill>
              <a:effectLst/>
              <a:latin typeface="Candara" panose="020E0502030303020204" pitchFamily="34" charset="0"/>
            </a:endParaRPr>
          </a:p>
          <a:p>
            <a:pPr>
              <a:lnSpc>
                <a:spcPct val="100000"/>
              </a:lnSpc>
            </a:pPr>
            <a:endParaRPr lang="pt-PT" sz="2200" b="0" i="0" dirty="0">
              <a:solidFill>
                <a:srgbClr val="000000"/>
              </a:solidFill>
              <a:effectLst/>
              <a:latin typeface="Candara" panose="020E0502030303020204" pitchFamily="34" charset="0"/>
            </a:endParaRPr>
          </a:p>
          <a:p>
            <a:endParaRPr lang="pt-PT" sz="2200" b="0" i="0" dirty="0">
              <a:solidFill>
                <a:srgbClr val="000000"/>
              </a:solidFill>
              <a:effectLst/>
              <a:latin typeface="Candara" panose="020E0502030303020204" pitchFamily="34" charset="0"/>
            </a:endParaRPr>
          </a:p>
          <a:p>
            <a:pPr marL="0" indent="0">
              <a:buNone/>
            </a:pPr>
            <a:r>
              <a:rPr lang="en-US" sz="2200" b="0" i="0" dirty="0">
                <a:solidFill>
                  <a:srgbClr val="000000"/>
                </a:solidFill>
                <a:effectLst/>
                <a:latin typeface="Candara" panose="020E0502030303020204" pitchFamily="34" charset="0"/>
              </a:rPr>
              <a:t> </a:t>
            </a:r>
          </a:p>
        </p:txBody>
      </p:sp>
      <p:pic>
        <p:nvPicPr>
          <p:cNvPr id="4" name="Imagem 3">
            <a:extLst>
              <a:ext uri="{FF2B5EF4-FFF2-40B4-BE49-F238E27FC236}">
                <a16:creationId xmlns:a16="http://schemas.microsoft.com/office/drawing/2014/main" id="{84DBF3ED-1956-A018-BD2B-EAD42F448B06}"/>
              </a:ext>
            </a:extLst>
          </p:cNvPr>
          <p:cNvPicPr>
            <a:picLocks noChangeAspect="1"/>
          </p:cNvPicPr>
          <p:nvPr/>
        </p:nvPicPr>
        <p:blipFill>
          <a:blip r:embed="rId2"/>
          <a:stretch>
            <a:fillRect/>
          </a:stretch>
        </p:blipFill>
        <p:spPr>
          <a:xfrm>
            <a:off x="6948264" y="23477"/>
            <a:ext cx="2183575" cy="1203462"/>
          </a:xfrm>
          <a:prstGeom prst="rect">
            <a:avLst/>
          </a:prstGeom>
        </p:spPr>
      </p:pic>
    </p:spTree>
    <p:extLst>
      <p:ext uri="{BB962C8B-B14F-4D97-AF65-F5344CB8AC3E}">
        <p14:creationId xmlns:p14="http://schemas.microsoft.com/office/powerpoint/2010/main" val="2566183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7DA5A4-AB26-4C8C-BD40-8FE9703DF903}"/>
              </a:ext>
            </a:extLst>
          </p:cNvPr>
          <p:cNvSpPr>
            <a:spLocks noGrp="1"/>
          </p:cNvSpPr>
          <p:nvPr>
            <p:ph type="title"/>
          </p:nvPr>
        </p:nvSpPr>
        <p:spPr>
          <a:xfrm>
            <a:off x="0" y="18255"/>
            <a:ext cx="9468544" cy="1106489"/>
          </a:xfrm>
        </p:spPr>
        <p:txBody>
          <a:bodyPr>
            <a:normAutofit/>
          </a:bodyPr>
          <a:lstStyle/>
          <a:p>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2: Avaliar a frequência do evento de perda (</a:t>
            </a:r>
            <a:r>
              <a:rPr kumimoji="0" lang="pt-PT" sz="2400" b="1"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LEF</a:t>
            </a:r>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a:t>
            </a:r>
            <a:b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lang="pt-PT" sz="1900" dirty="0"/>
              <a:t>Escalas </a:t>
            </a:r>
            <a:r>
              <a:rPr lang="pt-PT" sz="1900" dirty="0" err="1"/>
              <a:t>Semi-Qualitativas</a:t>
            </a:r>
            <a:r>
              <a:rPr lang="pt-PT" sz="1900" dirty="0"/>
              <a:t> p/ Frequência de Contacto (</a:t>
            </a:r>
            <a:r>
              <a:rPr lang="pt-PT" sz="1900" b="1" dirty="0"/>
              <a:t>CF</a:t>
            </a:r>
            <a:r>
              <a:rPr lang="pt-PT" sz="1900" dirty="0"/>
              <a:t>) e Probabilidade de Ação (</a:t>
            </a:r>
            <a:r>
              <a:rPr lang="pt-PT" sz="1900" b="1" dirty="0" err="1"/>
              <a:t>PoA</a:t>
            </a:r>
            <a:r>
              <a:rPr lang="pt-PT" sz="1900" dirty="0"/>
              <a:t>)</a:t>
            </a:r>
          </a:p>
        </p:txBody>
      </p:sp>
      <p:sp>
        <p:nvSpPr>
          <p:cNvPr id="3" name="Marcador de Posição de Conteúdo 2">
            <a:extLst>
              <a:ext uri="{FF2B5EF4-FFF2-40B4-BE49-F238E27FC236}">
                <a16:creationId xmlns:a16="http://schemas.microsoft.com/office/drawing/2014/main" id="{75D70AA9-3275-414E-9D79-B6E2E318B242}"/>
              </a:ext>
            </a:extLst>
          </p:cNvPr>
          <p:cNvSpPr>
            <a:spLocks noGrp="1"/>
          </p:cNvSpPr>
          <p:nvPr>
            <p:ph idx="1"/>
          </p:nvPr>
        </p:nvSpPr>
        <p:spPr/>
        <p:txBody>
          <a:bodyPr/>
          <a:lstStyle/>
          <a:p>
            <a:endParaRPr lang="pt-PT" dirty="0"/>
          </a:p>
        </p:txBody>
      </p:sp>
      <p:graphicFrame>
        <p:nvGraphicFramePr>
          <p:cNvPr id="4" name="Tabela 4">
            <a:extLst>
              <a:ext uri="{FF2B5EF4-FFF2-40B4-BE49-F238E27FC236}">
                <a16:creationId xmlns:a16="http://schemas.microsoft.com/office/drawing/2014/main" id="{026DAB4B-C439-43A8-A554-7928D5B042A0}"/>
              </a:ext>
            </a:extLst>
          </p:cNvPr>
          <p:cNvGraphicFramePr>
            <a:graphicFrameLocks/>
          </p:cNvGraphicFramePr>
          <p:nvPr>
            <p:extLst>
              <p:ext uri="{D42A27DB-BD31-4B8C-83A1-F6EECF244321}">
                <p14:modId xmlns:p14="http://schemas.microsoft.com/office/powerpoint/2010/main" val="729460622"/>
              </p:ext>
            </p:extLst>
          </p:nvPr>
        </p:nvGraphicFramePr>
        <p:xfrm>
          <a:off x="539552" y="1484621"/>
          <a:ext cx="8352928" cy="1859280"/>
        </p:xfrm>
        <a:graphic>
          <a:graphicData uri="http://schemas.openxmlformats.org/drawingml/2006/table">
            <a:tbl>
              <a:tblPr firstRow="1" bandRow="1">
                <a:tableStyleId>{5C22544A-7EE6-4342-B048-85BDC9FD1C3A}</a:tableStyleId>
              </a:tblPr>
              <a:tblGrid>
                <a:gridCol w="4176464">
                  <a:extLst>
                    <a:ext uri="{9D8B030D-6E8A-4147-A177-3AD203B41FA5}">
                      <a16:colId xmlns:a16="http://schemas.microsoft.com/office/drawing/2014/main" val="2085276047"/>
                    </a:ext>
                  </a:extLst>
                </a:gridCol>
                <a:gridCol w="4176464">
                  <a:extLst>
                    <a:ext uri="{9D8B030D-6E8A-4147-A177-3AD203B41FA5}">
                      <a16:colId xmlns:a16="http://schemas.microsoft.com/office/drawing/2014/main" val="2782075280"/>
                    </a:ext>
                  </a:extLst>
                </a:gridCol>
              </a:tblGrid>
              <a:tr h="285591">
                <a:tc>
                  <a:txBody>
                    <a:bodyPr/>
                    <a:lstStyle/>
                    <a:p>
                      <a:pPr algn="ctr"/>
                      <a:r>
                        <a:rPr lang="pt-PT" sz="1600" b="1" i="0">
                          <a:solidFill>
                            <a:srgbClr val="000000"/>
                          </a:solidFill>
                          <a:effectLst/>
                          <a:latin typeface="Candara" panose="020E0502030303020204" pitchFamily="34" charset="0"/>
                        </a:rPr>
                        <a:t>Rating </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1" i="0" dirty="0" err="1">
                          <a:solidFill>
                            <a:srgbClr val="000000"/>
                          </a:solidFill>
                          <a:effectLst/>
                          <a:latin typeface="Candara" panose="020E0502030303020204" pitchFamily="34" charset="0"/>
                        </a:rPr>
                        <a:t>Description</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00463620"/>
                  </a:ext>
                </a:extLst>
              </a:tr>
              <a:tr h="238343">
                <a:tc>
                  <a:txBody>
                    <a:bodyPr/>
                    <a:lstStyle/>
                    <a:p>
                      <a:r>
                        <a:rPr lang="pt-PT" sz="1400" b="0" i="0" dirty="0" err="1">
                          <a:solidFill>
                            <a:srgbClr val="000000"/>
                          </a:solidFill>
                          <a:effectLst/>
                          <a:latin typeface="Candara" panose="020E0502030303020204" pitchFamily="34" charset="0"/>
                        </a:rPr>
                        <a:t>Very</a:t>
                      </a:r>
                      <a:r>
                        <a:rPr lang="pt-PT" sz="1400" b="0" i="0" dirty="0">
                          <a:solidFill>
                            <a:srgbClr val="000000"/>
                          </a:solidFill>
                          <a:effectLst/>
                          <a:latin typeface="Candara" panose="020E0502030303020204" pitchFamily="34" charset="0"/>
                        </a:rPr>
                        <a:t> </a:t>
                      </a:r>
                      <a:r>
                        <a:rPr lang="pt-PT" sz="1400" b="0" i="0" dirty="0" err="1">
                          <a:solidFill>
                            <a:srgbClr val="000000"/>
                          </a:solidFill>
                          <a:effectLst/>
                          <a:latin typeface="Candara" panose="020E0502030303020204" pitchFamily="34" charset="0"/>
                        </a:rPr>
                        <a:t>High</a:t>
                      </a:r>
                      <a:r>
                        <a:rPr lang="pt-PT" sz="1400" b="0" i="0" dirty="0">
                          <a:solidFill>
                            <a:srgbClr val="000000"/>
                          </a:solidFill>
                          <a:effectLst/>
                          <a:latin typeface="Candara" panose="020E0502030303020204" pitchFamily="34" charset="0"/>
                        </a:rPr>
                        <a:t> (VH)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PT" sz="1400" b="0" i="0">
                          <a:solidFill>
                            <a:srgbClr val="000000"/>
                          </a:solidFill>
                          <a:effectLst/>
                          <a:latin typeface="Candara" panose="020E0502030303020204" pitchFamily="34" charset="0"/>
                        </a:rPr>
                        <a:t>&gt; 100 times per year</a:t>
                      </a:r>
                      <a:endParaRPr lang="pt-PT" sz="14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73408905"/>
                  </a:ext>
                </a:extLst>
              </a:tr>
              <a:tr h="221575">
                <a:tc>
                  <a:txBody>
                    <a:bodyPr/>
                    <a:lstStyle/>
                    <a:p>
                      <a:r>
                        <a:rPr lang="pt-PT" sz="1400" b="0" i="0" dirty="0" err="1">
                          <a:solidFill>
                            <a:srgbClr val="000000"/>
                          </a:solidFill>
                          <a:effectLst/>
                          <a:latin typeface="Candara" panose="020E0502030303020204" pitchFamily="34" charset="0"/>
                        </a:rPr>
                        <a:t>High</a:t>
                      </a:r>
                      <a:r>
                        <a:rPr lang="pt-PT" sz="1400" b="0" i="0" dirty="0">
                          <a:solidFill>
                            <a:srgbClr val="000000"/>
                          </a:solidFill>
                          <a:effectLst/>
                          <a:latin typeface="Candara" panose="020E0502030303020204" pitchFamily="34" charset="0"/>
                        </a:rPr>
                        <a:t> (H)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0" i="0">
                          <a:solidFill>
                            <a:srgbClr val="000000"/>
                          </a:solidFill>
                          <a:effectLst/>
                          <a:latin typeface="Candara" panose="020E0502030303020204" pitchFamily="34" charset="0"/>
                        </a:rPr>
                        <a:t>Between 10 and 100 times per year</a:t>
                      </a:r>
                      <a:endParaRPr lang="en-US" sz="14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41778304"/>
                  </a:ext>
                </a:extLst>
              </a:tr>
              <a:tr h="204807">
                <a:tc>
                  <a:txBody>
                    <a:bodyPr/>
                    <a:lstStyle/>
                    <a:p>
                      <a:r>
                        <a:rPr lang="pt-PT" sz="1400" b="0" i="0" dirty="0" err="1">
                          <a:solidFill>
                            <a:srgbClr val="000000"/>
                          </a:solidFill>
                          <a:effectLst/>
                          <a:latin typeface="Candara" panose="020E0502030303020204" pitchFamily="34" charset="0"/>
                        </a:rPr>
                        <a:t>Moderate</a:t>
                      </a:r>
                      <a:r>
                        <a:rPr lang="pt-PT" sz="1400" b="0" i="0" dirty="0">
                          <a:solidFill>
                            <a:srgbClr val="000000"/>
                          </a:solidFill>
                          <a:effectLst/>
                          <a:latin typeface="Candara" panose="020E0502030303020204" pitchFamily="34" charset="0"/>
                        </a:rPr>
                        <a:t> (M)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0" i="0" dirty="0">
                          <a:solidFill>
                            <a:srgbClr val="000000"/>
                          </a:solidFill>
                          <a:effectLst/>
                          <a:latin typeface="Candara" panose="020E0502030303020204" pitchFamily="34" charset="0"/>
                        </a:rPr>
                        <a:t>Between 1 and 10 times per year</a:t>
                      </a:r>
                      <a:endParaRPr lang="en-US"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8480217"/>
                  </a:ext>
                </a:extLst>
              </a:tr>
              <a:tr h="260047">
                <a:tc>
                  <a:txBody>
                    <a:bodyPr/>
                    <a:lstStyle/>
                    <a:p>
                      <a:r>
                        <a:rPr lang="pt-PT" sz="1400" b="0" i="0" dirty="0">
                          <a:solidFill>
                            <a:srgbClr val="000000"/>
                          </a:solidFill>
                          <a:effectLst/>
                          <a:latin typeface="Candara" panose="020E0502030303020204" pitchFamily="34" charset="0"/>
                        </a:rPr>
                        <a:t>Low (L)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0" i="0" dirty="0">
                          <a:solidFill>
                            <a:srgbClr val="000000"/>
                          </a:solidFill>
                          <a:effectLst/>
                          <a:latin typeface="Candara" panose="020E0502030303020204" pitchFamily="34" charset="0"/>
                        </a:rPr>
                        <a:t>Between 0, 1 and 1 times per year</a:t>
                      </a:r>
                      <a:endParaRPr lang="en-US"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62026724"/>
                  </a:ext>
                </a:extLst>
              </a:tr>
              <a:tr h="173712">
                <a:tc>
                  <a:txBody>
                    <a:bodyPr/>
                    <a:lstStyle/>
                    <a:p>
                      <a:r>
                        <a:rPr lang="pt-PT" sz="1400" b="0" i="0">
                          <a:solidFill>
                            <a:srgbClr val="000000"/>
                          </a:solidFill>
                          <a:effectLst/>
                          <a:latin typeface="Candara" panose="020E0502030303020204" pitchFamily="34" charset="0"/>
                        </a:rPr>
                        <a:t>Very Low (VL) </a:t>
                      </a:r>
                      <a:endParaRPr lang="pt-PT" sz="14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0" i="0" dirty="0">
                          <a:solidFill>
                            <a:srgbClr val="000000"/>
                          </a:solidFill>
                          <a:effectLst/>
                          <a:latin typeface="Candara" panose="020E0502030303020204" pitchFamily="34" charset="0"/>
                        </a:rPr>
                        <a:t>&lt; 0, 1 times per year (less than once every 10 years)</a:t>
                      </a:r>
                      <a:endParaRPr lang="en-US"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41208546"/>
                  </a:ext>
                </a:extLst>
              </a:tr>
            </a:tbl>
          </a:graphicData>
        </a:graphic>
      </p:graphicFrame>
      <p:sp>
        <p:nvSpPr>
          <p:cNvPr id="5" name="CaixaDeTexto 4">
            <a:extLst>
              <a:ext uri="{FF2B5EF4-FFF2-40B4-BE49-F238E27FC236}">
                <a16:creationId xmlns:a16="http://schemas.microsoft.com/office/drawing/2014/main" id="{BC763740-0C94-4474-9160-FB6067FF816B}"/>
              </a:ext>
            </a:extLst>
          </p:cNvPr>
          <p:cNvSpPr txBox="1"/>
          <p:nvPr/>
        </p:nvSpPr>
        <p:spPr>
          <a:xfrm>
            <a:off x="2771800" y="1120017"/>
            <a:ext cx="2949846" cy="369332"/>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Frequência de Contacto (</a:t>
            </a:r>
            <a:r>
              <a:rPr kumimoji="0" lang="pt-PT" sz="1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CF</a:t>
            </a: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a:t>
            </a:r>
          </a:p>
        </p:txBody>
      </p:sp>
      <p:sp>
        <p:nvSpPr>
          <p:cNvPr id="6" name="CaixaDeTexto 5">
            <a:extLst>
              <a:ext uri="{FF2B5EF4-FFF2-40B4-BE49-F238E27FC236}">
                <a16:creationId xmlns:a16="http://schemas.microsoft.com/office/drawing/2014/main" id="{9D44892A-E316-4F7C-B7D0-3749E55EE525}"/>
              </a:ext>
            </a:extLst>
          </p:cNvPr>
          <p:cNvSpPr txBox="1"/>
          <p:nvPr/>
        </p:nvSpPr>
        <p:spPr>
          <a:xfrm>
            <a:off x="2775538" y="3520288"/>
            <a:ext cx="2977097" cy="369332"/>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Probabilidade de Ação (</a:t>
            </a:r>
            <a:r>
              <a:rPr kumimoji="0" lang="pt-PT" sz="1800" b="1" i="0" u="none" strike="noStrike" kern="1200" cap="none" spc="0" normalizeH="0" baseline="0" noProof="0" dirty="0" err="1">
                <a:ln>
                  <a:noFill/>
                </a:ln>
                <a:solidFill>
                  <a:prstClr val="black"/>
                </a:solidFill>
                <a:effectLst/>
                <a:uLnTx/>
                <a:uFillTx/>
                <a:latin typeface="Candara" panose="020E0502030303020204" pitchFamily="34" charset="0"/>
                <a:ea typeface="+mn-ea"/>
                <a:cs typeface="+mn-cs"/>
              </a:rPr>
              <a:t>PoA</a:t>
            </a: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a:t>
            </a:r>
          </a:p>
        </p:txBody>
      </p:sp>
      <p:pic>
        <p:nvPicPr>
          <p:cNvPr id="7" name="Imagem 6">
            <a:extLst>
              <a:ext uri="{FF2B5EF4-FFF2-40B4-BE49-F238E27FC236}">
                <a16:creationId xmlns:a16="http://schemas.microsoft.com/office/drawing/2014/main" id="{B9E09E9B-FD86-4A36-871C-2E87A43E77F6}"/>
              </a:ext>
            </a:extLst>
          </p:cNvPr>
          <p:cNvPicPr>
            <a:picLocks noChangeAspect="1"/>
          </p:cNvPicPr>
          <p:nvPr/>
        </p:nvPicPr>
        <p:blipFill>
          <a:blip r:embed="rId2"/>
          <a:stretch>
            <a:fillRect/>
          </a:stretch>
        </p:blipFill>
        <p:spPr>
          <a:xfrm>
            <a:off x="539552" y="3889620"/>
            <a:ext cx="8064896" cy="2534962"/>
          </a:xfrm>
          <a:prstGeom prst="rect">
            <a:avLst/>
          </a:prstGeom>
        </p:spPr>
      </p:pic>
    </p:spTree>
    <p:extLst>
      <p:ext uri="{BB962C8B-B14F-4D97-AF65-F5344CB8AC3E}">
        <p14:creationId xmlns:p14="http://schemas.microsoft.com/office/powerpoint/2010/main" val="3739702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9C3BEC-B298-44C0-844A-D79175265C4B}"/>
              </a:ext>
            </a:extLst>
          </p:cNvPr>
          <p:cNvSpPr>
            <a:spLocks noGrp="1"/>
          </p:cNvSpPr>
          <p:nvPr>
            <p:ph type="title"/>
          </p:nvPr>
        </p:nvSpPr>
        <p:spPr/>
        <p:txBody>
          <a:bodyPr>
            <a:normAutofit/>
          </a:bodyPr>
          <a:lstStyle/>
          <a:p>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2: Avaliar a frequência do evento de perda (</a:t>
            </a:r>
            <a:r>
              <a:rPr kumimoji="0" lang="pt-PT" sz="2400" b="1"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LEF</a:t>
            </a:r>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a:t>
            </a:r>
            <a:b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lang="pt-PT" sz="2200" dirty="0"/>
              <a:t>Matriz de determinação da </a:t>
            </a:r>
            <a:r>
              <a:rPr lang="pt-PT" sz="2200" dirty="0" err="1"/>
              <a:t>Threat</a:t>
            </a:r>
            <a:r>
              <a:rPr lang="pt-PT" sz="2200" dirty="0"/>
              <a:t> </a:t>
            </a:r>
            <a:r>
              <a:rPr lang="pt-PT" sz="2200" dirty="0" err="1"/>
              <a:t>Event</a:t>
            </a:r>
            <a:r>
              <a:rPr lang="pt-PT" sz="2200" dirty="0"/>
              <a:t> </a:t>
            </a:r>
            <a:r>
              <a:rPr lang="pt-PT" sz="2200" dirty="0" err="1"/>
              <a:t>Frequency</a:t>
            </a:r>
            <a:r>
              <a:rPr lang="pt-PT" sz="2200" dirty="0"/>
              <a:t> (</a:t>
            </a:r>
            <a:r>
              <a:rPr lang="pt-PT" sz="2200" b="1" dirty="0"/>
              <a:t>TEF</a:t>
            </a:r>
            <a:r>
              <a:rPr lang="pt-PT" sz="2200" dirty="0"/>
              <a:t>)</a:t>
            </a:r>
          </a:p>
        </p:txBody>
      </p:sp>
      <p:sp>
        <p:nvSpPr>
          <p:cNvPr id="3" name="Marcador de Posição de Conteúdo 2">
            <a:extLst>
              <a:ext uri="{FF2B5EF4-FFF2-40B4-BE49-F238E27FC236}">
                <a16:creationId xmlns:a16="http://schemas.microsoft.com/office/drawing/2014/main" id="{C8337CE0-0D3E-472F-AB66-7200E9E7DF3A}"/>
              </a:ext>
            </a:extLst>
          </p:cNvPr>
          <p:cNvSpPr>
            <a:spLocks noGrp="1"/>
          </p:cNvSpPr>
          <p:nvPr>
            <p:ph idx="1"/>
          </p:nvPr>
        </p:nvSpPr>
        <p:spPr>
          <a:xfrm>
            <a:off x="-36512" y="1181323"/>
            <a:ext cx="9144000" cy="4351338"/>
          </a:xfrm>
        </p:spPr>
        <p:txBody>
          <a:bodyPr/>
          <a:lstStyle/>
          <a:p>
            <a:r>
              <a:rPr lang="pt-PT" sz="2200" dirty="0">
                <a:latin typeface="Candara" panose="020E0502030303020204" pitchFamily="34" charset="0"/>
              </a:rPr>
              <a:t>A </a:t>
            </a:r>
            <a:r>
              <a:rPr lang="pt-PT" sz="2200" b="1" dirty="0">
                <a:latin typeface="Candara" panose="020E0502030303020204" pitchFamily="34" charset="0"/>
              </a:rPr>
              <a:t>TEF</a:t>
            </a:r>
            <a:r>
              <a:rPr lang="pt-PT" sz="2200" dirty="0">
                <a:latin typeface="Candara" panose="020E0502030303020204" pitchFamily="34" charset="0"/>
              </a:rPr>
              <a:t> pode ser estimada como </a:t>
            </a:r>
            <a:r>
              <a:rPr lang="pt-PT" sz="2200" b="1" dirty="0">
                <a:solidFill>
                  <a:srgbClr val="FF0000"/>
                </a:solidFill>
                <a:latin typeface="Candara" panose="020E0502030303020204" pitchFamily="34" charset="0"/>
              </a:rPr>
              <a:t>            </a:t>
            </a:r>
            <a:r>
              <a:rPr lang="pt-PT" sz="2200" dirty="0">
                <a:latin typeface="Candara" panose="020E0502030303020204" pitchFamily="34" charset="0"/>
              </a:rPr>
              <a:t>, usando a matriz abaixo, como resultado, de um </a:t>
            </a:r>
            <a:r>
              <a:rPr lang="pt-PT" sz="2200" b="1" dirty="0">
                <a:latin typeface="Candara" panose="020E0502030303020204" pitchFamily="34" charset="0"/>
              </a:rPr>
              <a:t>CF</a:t>
            </a:r>
            <a:r>
              <a:rPr lang="pt-PT" sz="2200" dirty="0">
                <a:latin typeface="Candara" panose="020E0502030303020204" pitchFamily="34" charset="0"/>
              </a:rPr>
              <a:t> ?  e </a:t>
            </a:r>
            <a:r>
              <a:rPr lang="pt-PT" sz="2200" b="1" dirty="0" err="1">
                <a:latin typeface="Candara" panose="020E0502030303020204" pitchFamily="34" charset="0"/>
              </a:rPr>
              <a:t>PoA</a:t>
            </a:r>
            <a:r>
              <a:rPr lang="pt-PT" sz="2200" dirty="0">
                <a:latin typeface="Candara" panose="020E0502030303020204" pitchFamily="34" charset="0"/>
              </a:rPr>
              <a:t> ?  </a:t>
            </a:r>
          </a:p>
        </p:txBody>
      </p:sp>
      <p:sp>
        <p:nvSpPr>
          <p:cNvPr id="6" name="CaixaDeTexto 5">
            <a:extLst>
              <a:ext uri="{FF2B5EF4-FFF2-40B4-BE49-F238E27FC236}">
                <a16:creationId xmlns:a16="http://schemas.microsoft.com/office/drawing/2014/main" id="{4A7B8D0A-33DA-4971-BC6C-7EC8B14E9663}"/>
              </a:ext>
            </a:extLst>
          </p:cNvPr>
          <p:cNvSpPr txBox="1"/>
          <p:nvPr/>
        </p:nvSpPr>
        <p:spPr>
          <a:xfrm>
            <a:off x="179512" y="5672812"/>
            <a:ext cx="9721080" cy="923330"/>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Neste caso, estimar-se-ia que um </a:t>
            </a:r>
            <a:r>
              <a:rPr kumimoji="0" lang="pt-PT" sz="1800" b="1"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Evento de Ameaça </a:t>
            </a:r>
            <a:r>
              <a:rPr kumimoji="0" lang="pt-PT" sz="1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ocorreria  ?   (Frequência /Ano)</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pt-PT" sz="1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1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(confirmar com valor em Frequência na Tabela CF)</a:t>
            </a:r>
          </a:p>
        </p:txBody>
      </p:sp>
      <p:graphicFrame>
        <p:nvGraphicFramePr>
          <p:cNvPr id="7" name="Tabela 4">
            <a:extLst>
              <a:ext uri="{FF2B5EF4-FFF2-40B4-BE49-F238E27FC236}">
                <a16:creationId xmlns:a16="http://schemas.microsoft.com/office/drawing/2014/main" id="{E26C4626-A522-46EA-907E-1D235679333F}"/>
              </a:ext>
            </a:extLst>
          </p:cNvPr>
          <p:cNvGraphicFramePr>
            <a:graphicFrameLocks noGrp="1"/>
          </p:cNvGraphicFramePr>
          <p:nvPr>
            <p:extLst>
              <p:ext uri="{D42A27DB-BD31-4B8C-83A1-F6EECF244321}">
                <p14:modId xmlns:p14="http://schemas.microsoft.com/office/powerpoint/2010/main" val="2536275327"/>
              </p:ext>
            </p:extLst>
          </p:nvPr>
        </p:nvGraphicFramePr>
        <p:xfrm>
          <a:off x="1143724" y="2774208"/>
          <a:ext cx="6096000" cy="222504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2122380281"/>
                    </a:ext>
                  </a:extLst>
                </a:gridCol>
                <a:gridCol w="1016000">
                  <a:extLst>
                    <a:ext uri="{9D8B030D-6E8A-4147-A177-3AD203B41FA5}">
                      <a16:colId xmlns:a16="http://schemas.microsoft.com/office/drawing/2014/main" val="3577345609"/>
                    </a:ext>
                  </a:extLst>
                </a:gridCol>
                <a:gridCol w="1016000">
                  <a:extLst>
                    <a:ext uri="{9D8B030D-6E8A-4147-A177-3AD203B41FA5}">
                      <a16:colId xmlns:a16="http://schemas.microsoft.com/office/drawing/2014/main" val="2217158524"/>
                    </a:ext>
                  </a:extLst>
                </a:gridCol>
                <a:gridCol w="1016000">
                  <a:extLst>
                    <a:ext uri="{9D8B030D-6E8A-4147-A177-3AD203B41FA5}">
                      <a16:colId xmlns:a16="http://schemas.microsoft.com/office/drawing/2014/main" val="3598731596"/>
                    </a:ext>
                  </a:extLst>
                </a:gridCol>
                <a:gridCol w="1016000">
                  <a:extLst>
                    <a:ext uri="{9D8B030D-6E8A-4147-A177-3AD203B41FA5}">
                      <a16:colId xmlns:a16="http://schemas.microsoft.com/office/drawing/2014/main" val="2839226703"/>
                    </a:ext>
                  </a:extLst>
                </a:gridCol>
                <a:gridCol w="1016000">
                  <a:extLst>
                    <a:ext uri="{9D8B030D-6E8A-4147-A177-3AD203B41FA5}">
                      <a16:colId xmlns:a16="http://schemas.microsoft.com/office/drawing/2014/main" val="1854675402"/>
                    </a:ext>
                  </a:extLst>
                </a:gridCol>
              </a:tblGrid>
              <a:tr h="370840">
                <a:tc>
                  <a:txBody>
                    <a:bodyPr/>
                    <a:lstStyle/>
                    <a:p>
                      <a:pPr algn="ctr"/>
                      <a:r>
                        <a:rPr lang="pt-PT" sz="1400" b="1"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M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400" b="0" i="0" dirty="0">
                          <a:solidFill>
                            <a:srgbClr val="000000"/>
                          </a:solidFill>
                          <a:effectLst/>
                          <a:latin typeface="Candara" panose="020E0502030303020204" pitchFamily="34" charset="0"/>
                        </a:rPr>
                        <a:t>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400" b="0" i="0">
                          <a:solidFill>
                            <a:srgbClr val="000000"/>
                          </a:solidFill>
                          <a:effectLst/>
                          <a:latin typeface="Candara" panose="020E0502030303020204" pitchFamily="34" charset="0"/>
                        </a:rPr>
                        <a:t>VH </a:t>
                      </a:r>
                      <a:endParaRPr lang="pt-PT" sz="14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400" b="0"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400" b="0" i="0" dirty="0">
                          <a:solidFill>
                            <a:srgbClr val="000000"/>
                          </a:solidFill>
                          <a:effectLst/>
                          <a:latin typeface="Candara" panose="020E0502030303020204" pitchFamily="34" charset="0"/>
                        </a:rPr>
                        <a:t>VH</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270322426"/>
                  </a:ext>
                </a:extLst>
              </a:tr>
              <a:tr h="370840">
                <a:tc>
                  <a:txBody>
                    <a:bodyPr/>
                    <a:lstStyle/>
                    <a:p>
                      <a:pPr algn="ctr"/>
                      <a:r>
                        <a:rPr lang="pt-PT" sz="1400" b="1" i="0" dirty="0">
                          <a:solidFill>
                            <a:srgbClr val="000000"/>
                          </a:solidFill>
                          <a:effectLst/>
                          <a:latin typeface="Candara" panose="020E0502030303020204" pitchFamily="34" charset="0"/>
                        </a:rPr>
                        <a:t>H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600" b="0" i="0" dirty="0">
                          <a:solidFill>
                            <a:srgbClr val="000000"/>
                          </a:solidFill>
                          <a:effectLst/>
                          <a:latin typeface="Candara" panose="020E0502030303020204" pitchFamily="34" charset="0"/>
                        </a:rPr>
                        <a:t>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i="0">
                          <a:solidFill>
                            <a:srgbClr val="000000"/>
                          </a:solidFill>
                          <a:effectLst/>
                          <a:latin typeface="Candara" panose="020E0502030303020204" pitchFamily="34" charset="0"/>
                        </a:rPr>
                        <a:t>H </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600" b="0" i="0" dirty="0">
                          <a:solidFill>
                            <a:srgbClr val="000000"/>
                          </a:solidFill>
                          <a:effectLst/>
                          <a:latin typeface="Candara" panose="020E0502030303020204" pitchFamily="34" charset="0"/>
                        </a:rPr>
                        <a:t>H</a:t>
                      </a:r>
                      <a:r>
                        <a:rPr lang="pt-PT" sz="1600" b="1" i="0" dirty="0">
                          <a:solidFill>
                            <a:srgbClr val="000000"/>
                          </a:solidFill>
                          <a:effectLst/>
                          <a:latin typeface="Candara" panose="020E0502030303020204" pitchFamily="34" charset="0"/>
                        </a:rPr>
                        <a:t> </a:t>
                      </a:r>
                      <a:endParaRPr lang="pt-PT" sz="1600" b="1"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600" b="0" i="0" dirty="0">
                          <a:solidFill>
                            <a:srgbClr val="000000"/>
                          </a:solidFill>
                          <a:effectLst/>
                          <a:latin typeface="Candara" panose="020E0502030303020204" pitchFamily="34" charset="0"/>
                        </a:rPr>
                        <a:t>H</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100279622"/>
                  </a:ext>
                </a:extLst>
              </a:tr>
              <a:tr h="370840">
                <a:tc>
                  <a:txBody>
                    <a:bodyPr/>
                    <a:lstStyle/>
                    <a:p>
                      <a:pPr algn="ctr"/>
                      <a:r>
                        <a:rPr lang="pt-PT" sz="1400" b="1" i="0" dirty="0">
                          <a:solidFill>
                            <a:srgbClr val="000000"/>
                          </a:solidFill>
                          <a:effectLst/>
                          <a:latin typeface="Candara" panose="020E0502030303020204" pitchFamily="34" charset="0"/>
                        </a:rPr>
                        <a:t>M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600" b="0" i="0" dirty="0">
                          <a:solidFill>
                            <a:srgbClr val="000000"/>
                          </a:solidFill>
                          <a:effectLst/>
                          <a:latin typeface="Candara" panose="020E0502030303020204" pitchFamily="34" charset="0"/>
                        </a:rPr>
                        <a:t>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i="0" dirty="0">
                          <a:solidFill>
                            <a:srgbClr val="000000"/>
                          </a:solidFill>
                          <a:effectLst/>
                          <a:latin typeface="Candara" panose="020E0502030303020204" pitchFamily="34" charset="0"/>
                        </a:rPr>
                        <a:t>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i="0" dirty="0">
                          <a:solidFill>
                            <a:srgbClr val="000000"/>
                          </a:solidFill>
                          <a:effectLst/>
                          <a:latin typeface="Candara" panose="020E0502030303020204" pitchFamily="34" charset="0"/>
                        </a:rPr>
                        <a:t>M</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296035146"/>
                  </a:ext>
                </a:extLst>
              </a:tr>
              <a:tr h="370840">
                <a:tc>
                  <a:txBody>
                    <a:bodyPr/>
                    <a:lstStyle/>
                    <a:p>
                      <a:pPr algn="ctr"/>
                      <a:r>
                        <a:rPr lang="pt-PT" sz="1400" b="1" i="0" dirty="0">
                          <a:solidFill>
                            <a:srgbClr val="000000"/>
                          </a:solidFill>
                          <a:effectLst/>
                          <a:latin typeface="Candara" panose="020E0502030303020204" pitchFamily="34" charset="0"/>
                        </a:rPr>
                        <a:t>L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600" b="1" i="0" dirty="0">
                          <a:solidFill>
                            <a:srgbClr val="000000"/>
                          </a:solidFill>
                          <a:effectLst/>
                          <a:latin typeface="Candara" panose="020E0502030303020204" pitchFamily="34" charset="0"/>
                        </a:rPr>
                        <a:t>L </a:t>
                      </a:r>
                      <a:endParaRPr lang="pt-PT" sz="1600" b="1"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600" b="0" i="0" dirty="0">
                          <a:solidFill>
                            <a:srgbClr val="000000"/>
                          </a:solidFill>
                          <a:effectLst/>
                          <a:latin typeface="Candara" panose="020E0502030303020204" pitchFamily="34" charset="0"/>
                        </a:rPr>
                        <a:t>L</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extLst>
                  <a:ext uri="{0D108BD9-81ED-4DB2-BD59-A6C34878D82A}">
                    <a16:rowId xmlns:a16="http://schemas.microsoft.com/office/drawing/2014/main" val="963059494"/>
                  </a:ext>
                </a:extLst>
              </a:tr>
              <a:tr h="370840">
                <a:tc>
                  <a:txBody>
                    <a:bodyPr/>
                    <a:lstStyle/>
                    <a:p>
                      <a:pPr algn="ctr"/>
                      <a:r>
                        <a:rPr lang="pt-PT" sz="1400" b="1" i="0" dirty="0">
                          <a:solidFill>
                            <a:srgbClr val="000000"/>
                          </a:solidFill>
                          <a:effectLst/>
                          <a:latin typeface="Candara" panose="020E0502030303020204" pitchFamily="34" charset="0"/>
                        </a:rPr>
                        <a:t>VL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3047391102"/>
                  </a:ext>
                </a:extLst>
              </a:tr>
              <a:tr h="370840">
                <a:tc>
                  <a:txBody>
                    <a:bodyPr/>
                    <a:lstStyle/>
                    <a:p>
                      <a:endParaRPr lang="pt-PT"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VL </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L</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M</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H</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dirty="0">
                          <a:latin typeface="Candara" panose="020E0502030303020204" pitchFamily="34" charset="0"/>
                        </a:rPr>
                        <a:t>VH</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738433700"/>
                  </a:ext>
                </a:extLst>
              </a:tr>
            </a:tbl>
          </a:graphicData>
        </a:graphic>
      </p:graphicFrame>
      <p:sp>
        <p:nvSpPr>
          <p:cNvPr id="8" name="CaixaDeTexto 7">
            <a:extLst>
              <a:ext uri="{FF2B5EF4-FFF2-40B4-BE49-F238E27FC236}">
                <a16:creationId xmlns:a16="http://schemas.microsoft.com/office/drawing/2014/main" id="{2D382887-7F0E-400E-B9D7-E7A9BF9D4ADB}"/>
              </a:ext>
            </a:extLst>
          </p:cNvPr>
          <p:cNvSpPr txBox="1"/>
          <p:nvPr/>
        </p:nvSpPr>
        <p:spPr>
          <a:xfrm rot="16200000">
            <a:off x="-191023" y="3384025"/>
            <a:ext cx="2973318" cy="369332"/>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Probabilidade de Ação (</a:t>
            </a:r>
            <a:r>
              <a:rPr kumimoji="0" lang="pt-PT" sz="1800" b="1" i="0" u="none" strike="noStrike" kern="1200" cap="none" spc="0" normalizeH="0" baseline="0" noProof="0" dirty="0" err="1">
                <a:ln>
                  <a:noFill/>
                </a:ln>
                <a:solidFill>
                  <a:prstClr val="black"/>
                </a:solidFill>
                <a:effectLst/>
                <a:uLnTx/>
                <a:uFillTx/>
                <a:latin typeface="Candara" panose="020E0502030303020204" pitchFamily="34" charset="0"/>
                <a:ea typeface="+mn-ea"/>
                <a:cs typeface="+mn-cs"/>
              </a:rPr>
              <a:t>PoA</a:t>
            </a: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a:t>
            </a:r>
          </a:p>
        </p:txBody>
      </p:sp>
      <p:sp>
        <p:nvSpPr>
          <p:cNvPr id="9" name="CaixaDeTexto 8">
            <a:extLst>
              <a:ext uri="{FF2B5EF4-FFF2-40B4-BE49-F238E27FC236}">
                <a16:creationId xmlns:a16="http://schemas.microsoft.com/office/drawing/2014/main" id="{4AE9009E-7F67-4078-8FE3-9495D4DA4E27}"/>
              </a:ext>
            </a:extLst>
          </p:cNvPr>
          <p:cNvSpPr txBox="1"/>
          <p:nvPr/>
        </p:nvSpPr>
        <p:spPr>
          <a:xfrm>
            <a:off x="2915816" y="2305327"/>
            <a:ext cx="3991930" cy="369332"/>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pt-PT" sz="1800" dirty="0" err="1"/>
              <a:t>Threat</a:t>
            </a:r>
            <a:r>
              <a:rPr lang="pt-PT" sz="1800" dirty="0"/>
              <a:t> </a:t>
            </a:r>
            <a:r>
              <a:rPr lang="pt-PT" sz="1800" dirty="0" err="1"/>
              <a:t>Event</a:t>
            </a:r>
            <a:r>
              <a:rPr lang="pt-PT" sz="1800" dirty="0"/>
              <a:t> </a:t>
            </a:r>
            <a:r>
              <a:rPr lang="pt-PT" sz="1800" dirty="0" err="1"/>
              <a:t>Frequency</a:t>
            </a:r>
            <a:r>
              <a:rPr lang="pt-PT" sz="1800" dirty="0"/>
              <a:t> (</a:t>
            </a:r>
            <a:r>
              <a:rPr lang="pt-PT" sz="1800" b="1" dirty="0"/>
              <a:t>TEF</a:t>
            </a:r>
            <a:r>
              <a:rPr lang="pt-PT" sz="1800" dirty="0"/>
              <a:t>)</a:t>
            </a:r>
            <a:endPar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p:txBody>
      </p:sp>
      <p:sp>
        <p:nvSpPr>
          <p:cNvPr id="10" name="CaixaDeTexto 9">
            <a:extLst>
              <a:ext uri="{FF2B5EF4-FFF2-40B4-BE49-F238E27FC236}">
                <a16:creationId xmlns:a16="http://schemas.microsoft.com/office/drawing/2014/main" id="{45E28217-D023-4CB0-B5C3-B5ACF7232EF3}"/>
              </a:ext>
            </a:extLst>
          </p:cNvPr>
          <p:cNvSpPr txBox="1"/>
          <p:nvPr/>
        </p:nvSpPr>
        <p:spPr>
          <a:xfrm>
            <a:off x="3203848" y="4879114"/>
            <a:ext cx="3991930" cy="369332"/>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pt-PT" sz="1800" dirty="0" err="1">
                <a:latin typeface="Candara" panose="020E0502030303020204" pitchFamily="34" charset="0"/>
              </a:rPr>
              <a:t>Contact</a:t>
            </a:r>
            <a:r>
              <a:rPr lang="pt-PT" sz="1800" dirty="0">
                <a:latin typeface="Candara" panose="020E0502030303020204" pitchFamily="34" charset="0"/>
              </a:rPr>
              <a:t> </a:t>
            </a:r>
            <a:r>
              <a:rPr lang="pt-PT" sz="1800" dirty="0" err="1">
                <a:latin typeface="Candara" panose="020E0502030303020204" pitchFamily="34" charset="0"/>
              </a:rPr>
              <a:t>Frequency</a:t>
            </a:r>
            <a:r>
              <a:rPr lang="pt-PT" sz="1800" dirty="0">
                <a:latin typeface="Candara" panose="020E0502030303020204" pitchFamily="34" charset="0"/>
              </a:rPr>
              <a:t> (</a:t>
            </a:r>
            <a:r>
              <a:rPr lang="pt-PT" sz="1800" b="1" dirty="0">
                <a:latin typeface="Candara" panose="020E0502030303020204" pitchFamily="34" charset="0"/>
              </a:rPr>
              <a:t>CF</a:t>
            </a:r>
            <a:r>
              <a:rPr lang="pt-PT" sz="1800" dirty="0">
                <a:latin typeface="Candara" panose="020E0502030303020204" pitchFamily="34" charset="0"/>
              </a:rPr>
              <a:t>)</a:t>
            </a:r>
            <a:endParaRPr kumimoji="0" lang="pt-PT" sz="1800" b="0" i="0" u="none" strike="noStrike" kern="1200" cap="none" spc="0" normalizeH="0" baseline="0" noProof="0" dirty="0">
              <a:ln>
                <a:noFill/>
              </a:ln>
              <a:solidFill>
                <a:prstClr val="black"/>
              </a:solidFill>
              <a:effectLst/>
              <a:uLnTx/>
              <a:uFillTx/>
              <a:latin typeface="Candara" panose="020E0502030303020204" pitchFamily="34" charset="0"/>
            </a:endParaRPr>
          </a:p>
        </p:txBody>
      </p:sp>
    </p:spTree>
    <p:extLst>
      <p:ext uri="{BB962C8B-B14F-4D97-AF65-F5344CB8AC3E}">
        <p14:creationId xmlns:p14="http://schemas.microsoft.com/office/powerpoint/2010/main" val="4292377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Posição de Conteúdo 2">
            <a:extLst>
              <a:ext uri="{FF2B5EF4-FFF2-40B4-BE49-F238E27FC236}">
                <a16:creationId xmlns:a16="http://schemas.microsoft.com/office/drawing/2014/main" id="{287905F5-0C63-419D-A3FB-FBCF39D72633}"/>
              </a:ext>
            </a:extLst>
          </p:cNvPr>
          <p:cNvSpPr>
            <a:spLocks noGrp="1"/>
          </p:cNvSpPr>
          <p:nvPr>
            <p:ph idx="1"/>
          </p:nvPr>
        </p:nvSpPr>
        <p:spPr>
          <a:xfrm>
            <a:off x="-108520" y="1844824"/>
            <a:ext cx="9051769" cy="3816424"/>
          </a:xfrm>
        </p:spPr>
        <p:txBody>
          <a:bodyPr>
            <a:normAutofit/>
          </a:bodyPr>
          <a:lstStyle/>
          <a:p>
            <a:pPr marL="0" indent="0" algn="ctr">
              <a:buNone/>
            </a:pPr>
            <a:r>
              <a:rPr lang="pt-PT" sz="2600" b="1" dirty="0">
                <a:latin typeface="Candara" panose="020E0502030303020204" pitchFamily="34" charset="0"/>
              </a:rPr>
              <a:t>Vulnerabilidade:</a:t>
            </a:r>
          </a:p>
          <a:p>
            <a:pPr marL="0" indent="0" algn="ctr">
              <a:lnSpc>
                <a:spcPct val="100000"/>
              </a:lnSpc>
              <a:spcBef>
                <a:spcPts val="1200"/>
              </a:spcBef>
              <a:buNone/>
            </a:pPr>
            <a:r>
              <a:rPr lang="pt-PT" b="1" i="1" dirty="0">
                <a:latin typeface="Candara" panose="020E0502030303020204" pitchFamily="34" charset="0"/>
              </a:rPr>
              <a:t>A probabilidade de que as ações de um agente de ameaça resultem em perda</a:t>
            </a:r>
          </a:p>
          <a:p>
            <a:pPr>
              <a:lnSpc>
                <a:spcPct val="120000"/>
              </a:lnSpc>
              <a:spcBef>
                <a:spcPts val="1200"/>
              </a:spcBef>
            </a:pPr>
            <a:r>
              <a:rPr lang="pt-PT" sz="2200" dirty="0">
                <a:latin typeface="Candara" panose="020E0502030303020204" pitchFamily="34" charset="0"/>
              </a:rPr>
              <a:t>A vulnerabilidade existe quando há uma diferença entre a </a:t>
            </a:r>
            <a:r>
              <a:rPr lang="pt-PT" sz="2200" b="1" dirty="0">
                <a:latin typeface="Candara" panose="020E0502030303020204" pitchFamily="34" charset="0"/>
              </a:rPr>
              <a:t>capacidade de ameaça (</a:t>
            </a:r>
            <a:r>
              <a:rPr lang="pt-PT" sz="2200" b="1" dirty="0" err="1">
                <a:latin typeface="Candara" panose="020E0502030303020204" pitchFamily="34" charset="0"/>
              </a:rPr>
              <a:t>TCap</a:t>
            </a:r>
            <a:r>
              <a:rPr lang="pt-PT" sz="2200" b="1" dirty="0">
                <a:latin typeface="Candara" panose="020E0502030303020204" pitchFamily="34" charset="0"/>
              </a:rPr>
              <a:t>) </a:t>
            </a:r>
            <a:r>
              <a:rPr lang="pt-PT" sz="2200" dirty="0">
                <a:latin typeface="Candara" panose="020E0502030303020204" pitchFamily="34" charset="0"/>
              </a:rPr>
              <a:t>e a </a:t>
            </a:r>
            <a:r>
              <a:rPr lang="pt-PT" sz="2200" b="1" dirty="0">
                <a:latin typeface="Candara" panose="020E0502030303020204" pitchFamily="34" charset="0"/>
              </a:rPr>
              <a:t>dificuldade em resistir (RS)</a:t>
            </a:r>
            <a:r>
              <a:rPr lang="pt-PT" sz="2200" dirty="0">
                <a:latin typeface="Candara" panose="020E0502030303020204" pitchFamily="34" charset="0"/>
              </a:rPr>
              <a:t>.</a:t>
            </a:r>
          </a:p>
          <a:p>
            <a:pPr>
              <a:lnSpc>
                <a:spcPct val="120000"/>
              </a:lnSpc>
              <a:spcBef>
                <a:spcPts val="1200"/>
              </a:spcBef>
            </a:pPr>
            <a:r>
              <a:rPr lang="pt-PT" sz="2200" dirty="0">
                <a:latin typeface="Candara" panose="020E0502030303020204" pitchFamily="34" charset="0"/>
              </a:rPr>
              <a:t>A vulnerabilidade é avaliada no contexto e em função dos tipos de ameaças e tipos de controlo específicos, como se sabe. </a:t>
            </a:r>
          </a:p>
          <a:p>
            <a:pPr>
              <a:lnSpc>
                <a:spcPct val="100000"/>
              </a:lnSpc>
              <a:spcBef>
                <a:spcPts val="1200"/>
              </a:spcBef>
            </a:pPr>
            <a:endParaRPr lang="pt-PT" sz="2200" dirty="0">
              <a:latin typeface="Candara" panose="020E0502030303020204" pitchFamily="34" charset="0"/>
            </a:endParaRPr>
          </a:p>
          <a:p>
            <a:pPr lvl="1">
              <a:lnSpc>
                <a:spcPct val="100000"/>
              </a:lnSpc>
              <a:spcBef>
                <a:spcPts val="1200"/>
              </a:spcBef>
            </a:pPr>
            <a:endParaRPr lang="pt-PT" sz="2200" dirty="0">
              <a:latin typeface="Candara" panose="020E0502030303020204" pitchFamily="34" charset="0"/>
            </a:endParaRPr>
          </a:p>
        </p:txBody>
      </p:sp>
      <p:sp>
        <p:nvSpPr>
          <p:cNvPr id="2" name="Título 1">
            <a:extLst>
              <a:ext uri="{FF2B5EF4-FFF2-40B4-BE49-F238E27FC236}">
                <a16:creationId xmlns:a16="http://schemas.microsoft.com/office/drawing/2014/main" id="{56EAB92C-A138-41A5-8D27-CF54145D2DC6}"/>
              </a:ext>
            </a:extLst>
          </p:cNvPr>
          <p:cNvSpPr>
            <a:spLocks noGrp="1"/>
          </p:cNvSpPr>
          <p:nvPr>
            <p:ph type="title"/>
          </p:nvPr>
        </p:nvSpPr>
        <p:spPr>
          <a:xfrm>
            <a:off x="-19281" y="-64655"/>
            <a:ext cx="9144000" cy="1106489"/>
          </a:xfrm>
        </p:spPr>
        <p:txBody>
          <a:bodyPr>
            <a:normAutofit/>
          </a:bodyPr>
          <a:lstStyle/>
          <a:p>
            <a:r>
              <a:rPr kumimoji="0" lang="pt-PT" sz="22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2: Avaliar a frequência do evento de perda (</a:t>
            </a:r>
            <a:r>
              <a:rPr kumimoji="0" lang="pt-PT" sz="2200" b="1"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LEF</a:t>
            </a:r>
            <a:r>
              <a:rPr kumimoji="0" lang="pt-PT" sz="22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a:t>
            </a:r>
            <a:br>
              <a:rPr kumimoji="0" lang="pt-PT" sz="22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lang="pt-PT" sz="2200" dirty="0">
                <a:latin typeface="Candara" panose="020E0502030303020204" pitchFamily="34" charset="0"/>
              </a:rPr>
              <a:t>Vulnerabilidade (</a:t>
            </a:r>
            <a:r>
              <a:rPr lang="pt-PT" sz="2200" b="1" dirty="0" err="1">
                <a:latin typeface="Candara" panose="020E0502030303020204" pitchFamily="34" charset="0"/>
              </a:rPr>
              <a:t>Vuln</a:t>
            </a:r>
            <a:r>
              <a:rPr lang="pt-PT" sz="2200" dirty="0">
                <a:latin typeface="Candara" panose="020E0502030303020204" pitchFamily="34" charset="0"/>
              </a:rPr>
              <a:t>)</a:t>
            </a:r>
            <a:endParaRPr lang="pt-PT" sz="2200" dirty="0">
              <a:solidFill>
                <a:srgbClr val="050309"/>
              </a:solidFill>
            </a:endParaRPr>
          </a:p>
        </p:txBody>
      </p:sp>
      <p:pic>
        <p:nvPicPr>
          <p:cNvPr id="6" name="Imagem 5">
            <a:extLst>
              <a:ext uri="{FF2B5EF4-FFF2-40B4-BE49-F238E27FC236}">
                <a16:creationId xmlns:a16="http://schemas.microsoft.com/office/drawing/2014/main" id="{4CA41724-3085-43F3-B4DC-F457EB9E3113}"/>
              </a:ext>
            </a:extLst>
          </p:cNvPr>
          <p:cNvPicPr>
            <a:picLocks noChangeAspect="1"/>
          </p:cNvPicPr>
          <p:nvPr/>
        </p:nvPicPr>
        <p:blipFill>
          <a:blip r:embed="rId2"/>
          <a:stretch>
            <a:fillRect/>
          </a:stretch>
        </p:blipFill>
        <p:spPr>
          <a:xfrm>
            <a:off x="6462178" y="188640"/>
            <a:ext cx="2565539" cy="1106490"/>
          </a:xfrm>
          <a:prstGeom prst="rect">
            <a:avLst/>
          </a:prstGeom>
          <a:ln>
            <a:noFill/>
          </a:ln>
        </p:spPr>
      </p:pic>
    </p:spTree>
    <p:extLst>
      <p:ext uri="{BB962C8B-B14F-4D97-AF65-F5344CB8AC3E}">
        <p14:creationId xmlns:p14="http://schemas.microsoft.com/office/powerpoint/2010/main" val="10680055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C1A865-14D3-4630-871E-8D98FBE353EF}"/>
              </a:ext>
            </a:extLst>
          </p:cNvPr>
          <p:cNvSpPr>
            <a:spLocks noGrp="1"/>
          </p:cNvSpPr>
          <p:nvPr>
            <p:ph type="title"/>
          </p:nvPr>
        </p:nvSpPr>
        <p:spPr/>
        <p:txBody>
          <a:bodyPr/>
          <a:lstStyle/>
          <a:p>
            <a:r>
              <a:rPr lang="pt-PT" sz="2400" dirty="0">
                <a:latin typeface="Candara" panose="020E0502030303020204" pitchFamily="34" charset="0"/>
              </a:rPr>
              <a:t>Etapa 2: Avaliar a frequência do evento de perda (</a:t>
            </a:r>
            <a:r>
              <a:rPr lang="pt-PT" sz="2400" b="1" dirty="0">
                <a:latin typeface="Candara" panose="020E0502030303020204" pitchFamily="34" charset="0"/>
              </a:rPr>
              <a:t>LEF</a:t>
            </a:r>
            <a:r>
              <a:rPr lang="pt-PT" sz="2400" dirty="0">
                <a:latin typeface="Candara" panose="020E0502030303020204" pitchFamily="34" charset="0"/>
              </a:rPr>
              <a:t>)</a:t>
            </a:r>
            <a:br>
              <a:rPr lang="pt-PT" sz="2400" dirty="0">
                <a:latin typeface="Candara" panose="020E0502030303020204" pitchFamily="34" charset="0"/>
              </a:rPr>
            </a:br>
            <a:r>
              <a:rPr lang="pt-PT" sz="2400" dirty="0">
                <a:latin typeface="Candara" panose="020E0502030303020204" pitchFamily="34" charset="0"/>
              </a:rPr>
              <a:t>Vulnerabilidade</a:t>
            </a:r>
            <a:endParaRPr lang="pt-PT" sz="2400" dirty="0"/>
          </a:p>
        </p:txBody>
      </p:sp>
      <p:sp>
        <p:nvSpPr>
          <p:cNvPr id="3" name="Marcador de Posição de Conteúdo 2">
            <a:extLst>
              <a:ext uri="{FF2B5EF4-FFF2-40B4-BE49-F238E27FC236}">
                <a16:creationId xmlns:a16="http://schemas.microsoft.com/office/drawing/2014/main" id="{2DBAFB0A-9E5B-4C14-AF26-5CB2FB0F0E82}"/>
              </a:ext>
            </a:extLst>
          </p:cNvPr>
          <p:cNvSpPr>
            <a:spLocks noGrp="1"/>
          </p:cNvSpPr>
          <p:nvPr>
            <p:ph idx="1"/>
          </p:nvPr>
        </p:nvSpPr>
        <p:spPr>
          <a:xfrm>
            <a:off x="-272280" y="1268760"/>
            <a:ext cx="9396536" cy="5112731"/>
          </a:xfrm>
        </p:spPr>
        <p:txBody>
          <a:bodyPr>
            <a:noAutofit/>
          </a:bodyPr>
          <a:lstStyle/>
          <a:p>
            <a:pPr marL="0" indent="0" algn="ctr">
              <a:lnSpc>
                <a:spcPct val="120000"/>
              </a:lnSpc>
              <a:spcBef>
                <a:spcPts val="1200"/>
              </a:spcBef>
              <a:buNone/>
            </a:pPr>
            <a:r>
              <a:rPr lang="pt-PT" i="0" dirty="0">
                <a:effectLst/>
                <a:latin typeface="Candara" panose="020E0502030303020204" pitchFamily="34" charset="0"/>
              </a:rPr>
              <a:t>Estimar a capacidade de ameaça (</a:t>
            </a:r>
            <a:r>
              <a:rPr lang="pt-PT" b="1" i="0" dirty="0" err="1">
                <a:effectLst/>
                <a:latin typeface="Candara" panose="020E0502030303020204" pitchFamily="34" charset="0"/>
              </a:rPr>
              <a:t>TCap</a:t>
            </a:r>
            <a:r>
              <a:rPr lang="pt-PT" i="0" dirty="0">
                <a:effectLst/>
                <a:latin typeface="Candara" panose="020E0502030303020204" pitchFamily="34" charset="0"/>
              </a:rPr>
              <a:t>)</a:t>
            </a:r>
          </a:p>
          <a:p>
            <a:pPr marL="644525" indent="-342900">
              <a:lnSpc>
                <a:spcPct val="100000"/>
              </a:lnSpc>
              <a:spcBef>
                <a:spcPts val="600"/>
              </a:spcBef>
            </a:pPr>
            <a:r>
              <a:rPr lang="pt-PT" sz="2000" b="1" dirty="0" err="1">
                <a:latin typeface="Candara" panose="020E0502030303020204" pitchFamily="34" charset="0"/>
              </a:rPr>
              <a:t>TCap</a:t>
            </a:r>
            <a:r>
              <a:rPr lang="pt-PT" sz="2000" dirty="0">
                <a:latin typeface="Candara" panose="020E0502030303020204" pitchFamily="34" charset="0"/>
              </a:rPr>
              <a:t> refere-se à capacidade do agente de ameaça (</a:t>
            </a:r>
            <a:r>
              <a:rPr lang="pt-PT" sz="2000" i="1" dirty="0">
                <a:latin typeface="Candara" panose="020E0502030303020204" pitchFamily="34" charset="0"/>
              </a:rPr>
              <a:t>conhecimento e experiência</a:t>
            </a:r>
            <a:r>
              <a:rPr lang="pt-PT" sz="2000" dirty="0">
                <a:latin typeface="Candara" panose="020E0502030303020204" pitchFamily="34" charset="0"/>
              </a:rPr>
              <a:t>) e recursos (</a:t>
            </a:r>
            <a:r>
              <a:rPr lang="pt-PT" sz="2000" i="1" dirty="0">
                <a:latin typeface="Candara" panose="020E0502030303020204" pitchFamily="34" charset="0"/>
              </a:rPr>
              <a:t>tempo e materiais</a:t>
            </a:r>
            <a:r>
              <a:rPr lang="pt-PT" sz="2000" dirty="0">
                <a:latin typeface="Candara" panose="020E0502030303020204" pitchFamily="34" charset="0"/>
              </a:rPr>
              <a:t>) que possam ser utilizados. Um cenário diferente podia fornecer uma outra ilustração deste componente da análise:</a:t>
            </a:r>
          </a:p>
          <a:p>
            <a:pPr marL="974725" lvl="1" indent="-342900">
              <a:lnSpc>
                <a:spcPct val="100000"/>
              </a:lnSpc>
              <a:spcBef>
                <a:spcPts val="600"/>
              </a:spcBef>
            </a:pPr>
            <a:r>
              <a:rPr lang="pt-PT" sz="2000" dirty="0" err="1">
                <a:latin typeface="Candara" panose="020E0502030303020204" pitchFamily="34" charset="0"/>
              </a:rPr>
              <a:t>ex</a:t>
            </a:r>
            <a:r>
              <a:rPr lang="pt-PT" sz="2000" dirty="0">
                <a:latin typeface="Candara" panose="020E0502030303020204" pitchFamily="34" charset="0"/>
              </a:rPr>
              <a:t>: algo como uma aplicação web com problemas de injeção de SQL !! </a:t>
            </a:r>
          </a:p>
          <a:p>
            <a:pPr marL="644525" indent="-342900">
              <a:lnSpc>
                <a:spcPct val="100000"/>
              </a:lnSpc>
              <a:spcBef>
                <a:spcPts val="600"/>
              </a:spcBef>
            </a:pPr>
            <a:r>
              <a:rPr lang="pt-PT" sz="2000" dirty="0">
                <a:latin typeface="Candara" panose="020E0502030303020204" pitchFamily="34" charset="0"/>
              </a:rPr>
              <a:t>Neste caso, o que se faz é estimar o que um membro médio da comunidade de ameaças, no quer respeita a </a:t>
            </a:r>
            <a:r>
              <a:rPr lang="pt-PT" sz="2000" b="0" i="0" dirty="0">
                <a:solidFill>
                  <a:srgbClr val="000000"/>
                </a:solidFill>
                <a:effectLst/>
                <a:latin typeface="Candara" panose="020E0502030303020204" pitchFamily="34" charset="0"/>
              </a:rPr>
              <a:t>competência e recursos médios, </a:t>
            </a:r>
            <a:r>
              <a:rPr lang="pt-PT" sz="2000" dirty="0">
                <a:latin typeface="Candara" panose="020E0502030303020204" pitchFamily="34" charset="0"/>
              </a:rPr>
              <a:t>pode fazer com uma </a:t>
            </a:r>
            <a:r>
              <a:rPr lang="pt-PT" sz="2000" b="1" dirty="0" err="1">
                <a:latin typeface="Candara" panose="020E0502030303020204" pitchFamily="34" charset="0"/>
              </a:rPr>
              <a:t>pwd</a:t>
            </a:r>
            <a:r>
              <a:rPr lang="pt-PT" sz="2000" b="1" dirty="0">
                <a:latin typeface="Candara" panose="020E0502030303020204" pitchFamily="34" charset="0"/>
              </a:rPr>
              <a:t> </a:t>
            </a:r>
            <a:r>
              <a:rPr lang="pt-PT" sz="2000" dirty="0">
                <a:latin typeface="Candara" panose="020E0502030303020204" pitchFamily="34" charset="0"/>
              </a:rPr>
              <a:t>escrita num </a:t>
            </a:r>
            <a:r>
              <a:rPr lang="pt-PT" sz="2000" b="1" dirty="0">
                <a:latin typeface="Candara" panose="020E0502030303020204" pitchFamily="34" charset="0"/>
              </a:rPr>
              <a:t>post-it</a:t>
            </a:r>
            <a:r>
              <a:rPr lang="pt-PT" sz="2000" dirty="0">
                <a:latin typeface="Candara" panose="020E0502030303020204" pitchFamily="34" charset="0"/>
              </a:rPr>
              <a:t>. </a:t>
            </a:r>
          </a:p>
          <a:p>
            <a:pPr marL="974725" lvl="1" indent="-342900">
              <a:lnSpc>
                <a:spcPct val="100000"/>
              </a:lnSpc>
              <a:spcBef>
                <a:spcPts val="600"/>
              </a:spcBef>
            </a:pPr>
            <a:r>
              <a:rPr lang="pt-PT" sz="2000" dirty="0">
                <a:latin typeface="Candara" panose="020E0502030303020204" pitchFamily="34" charset="0"/>
              </a:rPr>
              <a:t>Será razoável classificar a </a:t>
            </a:r>
            <a:r>
              <a:rPr lang="pt-PT" sz="2000" b="1" dirty="0" err="1">
                <a:latin typeface="Candara" panose="020E0502030303020204" pitchFamily="34" charset="0"/>
              </a:rPr>
              <a:t>TCap</a:t>
            </a:r>
            <a:r>
              <a:rPr lang="pt-PT" sz="2000" b="1" dirty="0">
                <a:latin typeface="Candara" panose="020E0502030303020204" pitchFamily="34" charset="0"/>
              </a:rPr>
              <a:t> </a:t>
            </a:r>
            <a:r>
              <a:rPr lang="pt-PT" sz="2000" dirty="0">
                <a:latin typeface="Candara" panose="020E0502030303020204" pitchFamily="34" charset="0"/>
              </a:rPr>
              <a:t>da equipa de limpeza como  </a:t>
            </a:r>
            <a:r>
              <a:rPr lang="pt-PT" sz="2000" dirty="0">
                <a:solidFill>
                  <a:srgbClr val="FF0000"/>
                </a:solidFill>
                <a:latin typeface="Candara" panose="020E0502030303020204" pitchFamily="34" charset="0"/>
              </a:rPr>
              <a:t>? </a:t>
            </a:r>
            <a:r>
              <a:rPr lang="pt-PT" sz="2000" dirty="0">
                <a:latin typeface="Candara" panose="020E0502030303020204" pitchFamily="34" charset="0"/>
              </a:rPr>
              <a:t> em relação à população geral de ameaças, conforme escala slide seguinte. </a:t>
            </a:r>
            <a:endParaRPr lang="en-US" sz="1600" dirty="0"/>
          </a:p>
          <a:p>
            <a:pPr marL="644525" indent="-342900">
              <a:lnSpc>
                <a:spcPct val="100000"/>
              </a:lnSpc>
              <a:spcBef>
                <a:spcPts val="600"/>
              </a:spcBef>
            </a:pPr>
            <a:r>
              <a:rPr lang="pt-PT" sz="2000" dirty="0">
                <a:latin typeface="Candara" panose="020E0502030303020204" pitchFamily="34" charset="0"/>
              </a:rPr>
              <a:t>Lembrar que </a:t>
            </a:r>
            <a:r>
              <a:rPr lang="pt-PT" sz="2000" b="1" dirty="0" err="1">
                <a:latin typeface="Candara" panose="020E0502030303020204" pitchFamily="34" charset="0"/>
              </a:rPr>
              <a:t>TCap</a:t>
            </a:r>
            <a:r>
              <a:rPr lang="pt-PT" sz="2000" b="1" dirty="0">
                <a:latin typeface="Candara" panose="020E0502030303020204" pitchFamily="34" charset="0"/>
              </a:rPr>
              <a:t> </a:t>
            </a:r>
            <a:r>
              <a:rPr lang="pt-PT" sz="2000" dirty="0">
                <a:latin typeface="Candara" panose="020E0502030303020204" pitchFamily="34" charset="0"/>
              </a:rPr>
              <a:t>é sempre estimada em relação ao cenário que está a ser analisado. Se o cenário estivesse relacionado com o tal ataque de injeção de SQL, provavelmente classificar-se-ia a equipa de limpeza como tendo uma </a:t>
            </a:r>
            <a:r>
              <a:rPr lang="pt-PT" sz="2000" b="1" dirty="0" err="1">
                <a:latin typeface="Candara" panose="020E0502030303020204" pitchFamily="34" charset="0"/>
              </a:rPr>
              <a:t>TCap</a:t>
            </a:r>
            <a:r>
              <a:rPr lang="pt-PT" sz="2000" dirty="0">
                <a:solidFill>
                  <a:srgbClr val="0070C0"/>
                </a:solidFill>
                <a:latin typeface="Candara" panose="020E0502030303020204" pitchFamily="34" charset="0"/>
              </a:rPr>
              <a:t> mais baixa ou mais alta </a:t>
            </a:r>
            <a:r>
              <a:rPr lang="pt-PT" sz="2000" i="1" dirty="0">
                <a:solidFill>
                  <a:srgbClr val="0070C0"/>
                </a:solidFill>
                <a:latin typeface="Candara" panose="020E0502030303020204" pitchFamily="34" charset="0"/>
              </a:rPr>
              <a:t>?</a:t>
            </a:r>
            <a:endParaRPr lang="pt-PT" i="0" dirty="0">
              <a:effectLst/>
              <a:latin typeface="Candara" panose="020E0502030303020204" pitchFamily="34" charset="0"/>
            </a:endParaRPr>
          </a:p>
        </p:txBody>
      </p:sp>
      <p:pic>
        <p:nvPicPr>
          <p:cNvPr id="4" name="Imagem 3">
            <a:extLst>
              <a:ext uri="{FF2B5EF4-FFF2-40B4-BE49-F238E27FC236}">
                <a16:creationId xmlns:a16="http://schemas.microsoft.com/office/drawing/2014/main" id="{A9AA4601-EF64-48D5-8100-35FFCD6EF027}"/>
              </a:ext>
            </a:extLst>
          </p:cNvPr>
          <p:cNvPicPr>
            <a:picLocks noChangeAspect="1"/>
          </p:cNvPicPr>
          <p:nvPr/>
        </p:nvPicPr>
        <p:blipFill rotWithShape="1">
          <a:blip r:embed="rId2"/>
          <a:srcRect l="52985" t="41453"/>
          <a:stretch/>
        </p:blipFill>
        <p:spPr>
          <a:xfrm>
            <a:off x="7535116" y="44461"/>
            <a:ext cx="1608884" cy="864096"/>
          </a:xfrm>
          <a:prstGeom prst="rect">
            <a:avLst/>
          </a:prstGeom>
          <a:ln>
            <a:noFill/>
          </a:ln>
        </p:spPr>
      </p:pic>
    </p:spTree>
    <p:extLst>
      <p:ext uri="{BB962C8B-B14F-4D97-AF65-F5344CB8AC3E}">
        <p14:creationId xmlns:p14="http://schemas.microsoft.com/office/powerpoint/2010/main" val="2767803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FA6AEF-3A5A-4CB7-9247-EE17CE43CB16}"/>
              </a:ext>
            </a:extLst>
          </p:cNvPr>
          <p:cNvSpPr>
            <a:spLocks noGrp="1"/>
          </p:cNvSpPr>
          <p:nvPr>
            <p:ph type="title"/>
          </p:nvPr>
        </p:nvSpPr>
        <p:spPr/>
        <p:txBody>
          <a:bodyPr>
            <a:normAutofit/>
          </a:bodyPr>
          <a:lstStyle/>
          <a:p>
            <a:r>
              <a:rPr lang="pt-PT" sz="2800" dirty="0"/>
              <a:t>Análise de Risco FAIR</a:t>
            </a:r>
            <a:br>
              <a:rPr lang="pt-PT" dirty="0"/>
            </a:br>
            <a:r>
              <a:rPr lang="pt-PT" sz="2400" dirty="0"/>
              <a:t>Top-</a:t>
            </a:r>
            <a:r>
              <a:rPr lang="pt-PT" sz="2400" dirty="0" err="1"/>
              <a:t>Down</a:t>
            </a:r>
            <a:r>
              <a:rPr lang="pt-PT" sz="2400" dirty="0"/>
              <a:t> </a:t>
            </a:r>
            <a:r>
              <a:rPr lang="pt-PT" sz="2400" dirty="0" err="1"/>
              <a:t>Building-Blocks</a:t>
            </a:r>
            <a:endParaRPr lang="pt-PT" sz="2400" dirty="0">
              <a:solidFill>
                <a:schemeClr val="tx1">
                  <a:lumMod val="95000"/>
                  <a:lumOff val="5000"/>
                </a:schemeClr>
              </a:solidFill>
            </a:endParaRPr>
          </a:p>
        </p:txBody>
      </p:sp>
      <p:pic>
        <p:nvPicPr>
          <p:cNvPr id="5" name="Imagem 4">
            <a:extLst>
              <a:ext uri="{FF2B5EF4-FFF2-40B4-BE49-F238E27FC236}">
                <a16:creationId xmlns:a16="http://schemas.microsoft.com/office/drawing/2014/main" id="{2CFA99E8-DDC7-4E7F-8B4A-38B8B4568090}"/>
              </a:ext>
            </a:extLst>
          </p:cNvPr>
          <p:cNvPicPr>
            <a:picLocks noChangeAspect="1"/>
          </p:cNvPicPr>
          <p:nvPr/>
        </p:nvPicPr>
        <p:blipFill rotWithShape="1">
          <a:blip r:embed="rId2"/>
          <a:srcRect l="8021" r="8353" b="4919"/>
          <a:stretch/>
        </p:blipFill>
        <p:spPr>
          <a:xfrm>
            <a:off x="996919" y="2155494"/>
            <a:ext cx="5807592" cy="3711078"/>
          </a:xfrm>
          <a:prstGeom prst="rect">
            <a:avLst/>
          </a:prstGeom>
        </p:spPr>
      </p:pic>
      <p:sp>
        <p:nvSpPr>
          <p:cNvPr id="6" name="CaixaDeTexto 5">
            <a:extLst>
              <a:ext uri="{FF2B5EF4-FFF2-40B4-BE49-F238E27FC236}">
                <a16:creationId xmlns:a16="http://schemas.microsoft.com/office/drawing/2014/main" id="{0E0C61D0-1168-49FA-A2E5-F94573D8F39F}"/>
              </a:ext>
            </a:extLst>
          </p:cNvPr>
          <p:cNvSpPr txBox="1"/>
          <p:nvPr/>
        </p:nvSpPr>
        <p:spPr>
          <a:xfrm>
            <a:off x="2629770" y="6365990"/>
            <a:ext cx="3272050" cy="46166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24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Decomposição do Risco</a:t>
            </a:r>
          </a:p>
        </p:txBody>
      </p:sp>
      <p:sp>
        <p:nvSpPr>
          <p:cNvPr id="8" name="CaixaDeTexto 7">
            <a:extLst>
              <a:ext uri="{FF2B5EF4-FFF2-40B4-BE49-F238E27FC236}">
                <a16:creationId xmlns:a16="http://schemas.microsoft.com/office/drawing/2014/main" id="{4E9AF73E-7FC6-4EFE-9EB0-00DB525DA03D}"/>
              </a:ext>
            </a:extLst>
          </p:cNvPr>
          <p:cNvSpPr txBox="1"/>
          <p:nvPr/>
        </p:nvSpPr>
        <p:spPr>
          <a:xfrm>
            <a:off x="4119230" y="5013176"/>
            <a:ext cx="813043"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000" b="1" i="0" u="none" strike="noStrike" kern="1200" cap="none" spc="0" normalizeH="0" baseline="0" noProof="0" dirty="0" err="1">
                <a:ln>
                  <a:noFill/>
                </a:ln>
                <a:solidFill>
                  <a:prstClr val="black"/>
                </a:solidFill>
                <a:effectLst/>
                <a:uLnTx/>
                <a:uFillTx/>
                <a:latin typeface="Candara" panose="020E0502030303020204" pitchFamily="34" charset="0"/>
                <a:ea typeface="+mn-ea"/>
                <a:cs typeface="+mn-cs"/>
              </a:rPr>
              <a:t>Dificulty</a:t>
            </a:r>
            <a:endParaRPr kumimoji="0" lang="pt-PT" sz="1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000" b="1" i="0" u="none" strike="noStrike" kern="1200" cap="none" spc="0" normalizeH="0" baseline="0" noProof="0" dirty="0" err="1">
                <a:ln>
                  <a:noFill/>
                </a:ln>
                <a:solidFill>
                  <a:prstClr val="black"/>
                </a:solidFill>
                <a:effectLst/>
                <a:uLnTx/>
                <a:uFillTx/>
                <a:latin typeface="Candara" panose="020E0502030303020204" pitchFamily="34" charset="0"/>
                <a:ea typeface="+mn-ea"/>
                <a:cs typeface="+mn-cs"/>
              </a:rPr>
              <a:t>Complexity</a:t>
            </a:r>
            <a:endParaRPr kumimoji="0" lang="pt-PT" sz="1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p:txBody>
      </p:sp>
      <p:sp>
        <p:nvSpPr>
          <p:cNvPr id="3" name="Marcador de Posição de Conteúdo 2">
            <a:extLst>
              <a:ext uri="{FF2B5EF4-FFF2-40B4-BE49-F238E27FC236}">
                <a16:creationId xmlns:a16="http://schemas.microsoft.com/office/drawing/2014/main" id="{EC1533DF-C9E0-47FD-B9AD-73EB47CF0E27}"/>
              </a:ext>
            </a:extLst>
          </p:cNvPr>
          <p:cNvSpPr>
            <a:spLocks noGrp="1"/>
          </p:cNvSpPr>
          <p:nvPr>
            <p:ph idx="1"/>
          </p:nvPr>
        </p:nvSpPr>
        <p:spPr>
          <a:xfrm>
            <a:off x="117984" y="2261511"/>
            <a:ext cx="4158011" cy="1455522"/>
          </a:xfrm>
        </p:spPr>
        <p:txBody>
          <a:bodyPr>
            <a:normAutofit/>
          </a:bodyPr>
          <a:lstStyle/>
          <a:p>
            <a:pPr marL="269875" indent="-269875">
              <a:lnSpc>
                <a:spcPct val="120000"/>
              </a:lnSpc>
            </a:pPr>
            <a:endParaRPr lang="en-US" sz="1900" dirty="0">
              <a:latin typeface="Candara" panose="020E0502030303020204" pitchFamily="34" charset="0"/>
            </a:endParaRPr>
          </a:p>
        </p:txBody>
      </p:sp>
      <p:cxnSp>
        <p:nvCxnSpPr>
          <p:cNvPr id="12" name="Conexão reta unidirecional 11">
            <a:extLst>
              <a:ext uri="{FF2B5EF4-FFF2-40B4-BE49-F238E27FC236}">
                <a16:creationId xmlns:a16="http://schemas.microsoft.com/office/drawing/2014/main" id="{F1028623-B142-405B-94E9-77F546AD587C}"/>
              </a:ext>
            </a:extLst>
          </p:cNvPr>
          <p:cNvCxnSpPr>
            <a:cxnSpLocks/>
          </p:cNvCxnSpPr>
          <p:nvPr/>
        </p:nvCxnSpPr>
        <p:spPr>
          <a:xfrm flipV="1">
            <a:off x="5979520" y="4149080"/>
            <a:ext cx="0" cy="6156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Imagem 12">
            <a:extLst>
              <a:ext uri="{FF2B5EF4-FFF2-40B4-BE49-F238E27FC236}">
                <a16:creationId xmlns:a16="http://schemas.microsoft.com/office/drawing/2014/main" id="{AE7C84E8-3B6E-4C40-BB92-1B8467A2C8D8}"/>
              </a:ext>
            </a:extLst>
          </p:cNvPr>
          <p:cNvPicPr>
            <a:picLocks noChangeAspect="1"/>
          </p:cNvPicPr>
          <p:nvPr/>
        </p:nvPicPr>
        <p:blipFill>
          <a:blip r:embed="rId3"/>
          <a:stretch>
            <a:fillRect/>
          </a:stretch>
        </p:blipFill>
        <p:spPr>
          <a:xfrm>
            <a:off x="5024771" y="5083208"/>
            <a:ext cx="1909498" cy="1128340"/>
          </a:xfrm>
          <a:prstGeom prst="rect">
            <a:avLst/>
          </a:prstGeom>
        </p:spPr>
      </p:pic>
      <p:sp>
        <p:nvSpPr>
          <p:cNvPr id="10" name="CaixaDeTexto 9">
            <a:extLst>
              <a:ext uri="{FF2B5EF4-FFF2-40B4-BE49-F238E27FC236}">
                <a16:creationId xmlns:a16="http://schemas.microsoft.com/office/drawing/2014/main" id="{3BE279D6-9EB9-4701-9B45-803C33FC8B5F}"/>
              </a:ext>
            </a:extLst>
          </p:cNvPr>
          <p:cNvSpPr txBox="1"/>
          <p:nvPr/>
        </p:nvSpPr>
        <p:spPr>
          <a:xfrm>
            <a:off x="117984" y="1361714"/>
            <a:ext cx="2949846"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20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Probabilidade/Frequência</a:t>
            </a:r>
          </a:p>
        </p:txBody>
      </p:sp>
      <p:sp>
        <p:nvSpPr>
          <p:cNvPr id="11" name="CaixaDeTexto 10">
            <a:extLst>
              <a:ext uri="{FF2B5EF4-FFF2-40B4-BE49-F238E27FC236}">
                <a16:creationId xmlns:a16="http://schemas.microsoft.com/office/drawing/2014/main" id="{920BC64B-F17F-4055-A9F8-7EE0E3E4F285}"/>
              </a:ext>
            </a:extLst>
          </p:cNvPr>
          <p:cNvSpPr txBox="1"/>
          <p:nvPr/>
        </p:nvSpPr>
        <p:spPr>
          <a:xfrm>
            <a:off x="6561216" y="1161659"/>
            <a:ext cx="1083951"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20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Impacto</a:t>
            </a:r>
          </a:p>
        </p:txBody>
      </p:sp>
      <p:graphicFrame>
        <p:nvGraphicFramePr>
          <p:cNvPr id="14" name="Tabela 13">
            <a:extLst>
              <a:ext uri="{FF2B5EF4-FFF2-40B4-BE49-F238E27FC236}">
                <a16:creationId xmlns:a16="http://schemas.microsoft.com/office/drawing/2014/main" id="{30FF138B-1976-F3D8-B597-6E8092AC80A9}"/>
              </a:ext>
            </a:extLst>
          </p:cNvPr>
          <p:cNvGraphicFramePr>
            <a:graphicFrameLocks noGrp="1"/>
          </p:cNvGraphicFramePr>
          <p:nvPr/>
        </p:nvGraphicFramePr>
        <p:xfrm>
          <a:off x="117984" y="1800198"/>
          <a:ext cx="2993749" cy="762000"/>
        </p:xfrm>
        <a:graphic>
          <a:graphicData uri="http://schemas.openxmlformats.org/drawingml/2006/table">
            <a:tbl>
              <a:tblPr firstRow="1" bandRow="1"/>
              <a:tblGrid>
                <a:gridCol w="545477">
                  <a:extLst>
                    <a:ext uri="{9D8B030D-6E8A-4147-A177-3AD203B41FA5}">
                      <a16:colId xmlns:a16="http://schemas.microsoft.com/office/drawing/2014/main" val="593797564"/>
                    </a:ext>
                  </a:extLst>
                </a:gridCol>
                <a:gridCol w="792088">
                  <a:extLst>
                    <a:ext uri="{9D8B030D-6E8A-4147-A177-3AD203B41FA5}">
                      <a16:colId xmlns:a16="http://schemas.microsoft.com/office/drawing/2014/main" val="2616557536"/>
                    </a:ext>
                  </a:extLst>
                </a:gridCol>
                <a:gridCol w="864096">
                  <a:extLst>
                    <a:ext uri="{9D8B030D-6E8A-4147-A177-3AD203B41FA5}">
                      <a16:colId xmlns:a16="http://schemas.microsoft.com/office/drawing/2014/main" val="2401912548"/>
                    </a:ext>
                  </a:extLst>
                </a:gridCol>
                <a:gridCol w="792088">
                  <a:extLst>
                    <a:ext uri="{9D8B030D-6E8A-4147-A177-3AD203B41FA5}">
                      <a16:colId xmlns:a16="http://schemas.microsoft.com/office/drawing/2014/main" val="461600834"/>
                    </a:ext>
                  </a:extLst>
                </a:gridCol>
              </a:tblGrid>
              <a:tr h="230833">
                <a:tc>
                  <a:txBody>
                    <a:bodyPr/>
                    <a:lstStyle/>
                    <a:p>
                      <a:endParaRPr lang="pt-PT" sz="1000" dirty="0">
                        <a:effectLst/>
                        <a:latin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C67B7"/>
                    </a:solidFill>
                  </a:tcPr>
                </a:tc>
                <a:tc>
                  <a:txBody>
                    <a:bodyPr/>
                    <a:lstStyle/>
                    <a:p>
                      <a:pPr algn="ctr"/>
                      <a:r>
                        <a:rPr lang="pt-PT" sz="1400" b="1" dirty="0">
                          <a:solidFill>
                            <a:srgbClr val="FFFF00"/>
                          </a:solidFill>
                          <a:effectLst/>
                          <a:latin typeface="Candara" panose="020E0502030303020204" pitchFamily="34" charset="0"/>
                          <a:ea typeface="Times New Roman" panose="02020603050405020304" pitchFamily="18" charset="0"/>
                        </a:rPr>
                        <a:t>Mínimo</a:t>
                      </a:r>
                      <a:endParaRPr lang="pt-PT" sz="1400" dirty="0">
                        <a:solidFill>
                          <a:srgbClr val="FFFF00"/>
                        </a:solidFill>
                        <a:effectLst/>
                        <a:latin typeface="Times New Roman" panose="02020603050405020304" pitchFamily="18" charset="0"/>
                        <a:ea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2C67B7"/>
                    </a:solidFill>
                  </a:tcPr>
                </a:tc>
                <a:tc>
                  <a:txBody>
                    <a:bodyPr/>
                    <a:lstStyle/>
                    <a:p>
                      <a:pPr algn="ctr"/>
                      <a:r>
                        <a:rPr lang="pt-PT" sz="1400" b="1" dirty="0">
                          <a:solidFill>
                            <a:srgbClr val="FFFF00"/>
                          </a:solidFill>
                          <a:effectLst/>
                          <a:latin typeface="Candara" panose="020E0502030303020204" pitchFamily="34" charset="0"/>
                          <a:ea typeface="Times New Roman" panose="02020603050405020304" pitchFamily="18" charset="0"/>
                        </a:rPr>
                        <a:t>Mais provável</a:t>
                      </a:r>
                      <a:endParaRPr lang="pt-PT" sz="1400" dirty="0">
                        <a:solidFill>
                          <a:srgbClr val="FFFF00"/>
                        </a:solidFill>
                        <a:effectLst/>
                        <a:latin typeface="Times New Roman" panose="02020603050405020304" pitchFamily="18" charset="0"/>
                        <a:ea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2C67B7"/>
                    </a:solidFill>
                  </a:tcPr>
                </a:tc>
                <a:tc>
                  <a:txBody>
                    <a:bodyPr/>
                    <a:lstStyle/>
                    <a:p>
                      <a:pPr algn="ctr"/>
                      <a:r>
                        <a:rPr lang="pt-PT" sz="1400" b="1" dirty="0">
                          <a:solidFill>
                            <a:srgbClr val="FFFF00"/>
                          </a:solidFill>
                          <a:effectLst/>
                          <a:latin typeface="Candara" panose="020E0502030303020204" pitchFamily="34" charset="0"/>
                          <a:ea typeface="Times New Roman" panose="02020603050405020304" pitchFamily="18" charset="0"/>
                        </a:rPr>
                        <a:t>Máximo</a:t>
                      </a:r>
                      <a:endParaRPr lang="pt-PT" sz="1400" dirty="0">
                        <a:solidFill>
                          <a:srgbClr val="FFFF00"/>
                        </a:solidFill>
                        <a:effectLst/>
                        <a:latin typeface="Times New Roman" panose="02020603050405020304" pitchFamily="18" charset="0"/>
                        <a:ea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2C67B7"/>
                    </a:solidFill>
                  </a:tcPr>
                </a:tc>
                <a:extLst>
                  <a:ext uri="{0D108BD9-81ED-4DB2-BD59-A6C34878D82A}">
                    <a16:rowId xmlns:a16="http://schemas.microsoft.com/office/drawing/2014/main" val="781662296"/>
                  </a:ext>
                </a:extLst>
              </a:tr>
              <a:tr h="230833">
                <a:tc>
                  <a:txBody>
                    <a:bodyPr/>
                    <a:lstStyle/>
                    <a:p>
                      <a:pPr algn="ctr"/>
                      <a:r>
                        <a:rPr lang="pt-BR" sz="1600" b="1" i="0" dirty="0">
                          <a:solidFill>
                            <a:srgbClr val="242021"/>
                          </a:solidFill>
                          <a:effectLst/>
                          <a:latin typeface="Candara" panose="020E0502030303020204" pitchFamily="34" charset="0"/>
                          <a:ea typeface="Times New Roman" panose="02020603050405020304" pitchFamily="18" charset="0"/>
                        </a:rPr>
                        <a:t>LEF</a:t>
                      </a:r>
                      <a:endParaRPr lang="pt-PT" sz="1600" dirty="0">
                        <a:effectLst/>
                        <a:latin typeface="Times New Roman" panose="02020603050405020304" pitchFamily="18"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endParaRPr lang="pt-PT" sz="1600" dirty="0">
                        <a:effectLst/>
                        <a:latin typeface="Times New Roman" panose="02020603050405020304" pitchFamily="18"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ECFF"/>
                    </a:solidFill>
                  </a:tcPr>
                </a:tc>
                <a:tc>
                  <a:txBody>
                    <a:bodyPr/>
                    <a:lstStyle/>
                    <a:p>
                      <a:pPr algn="ctr"/>
                      <a:endParaRPr lang="pt-PT" sz="1600" dirty="0">
                        <a:effectLst/>
                        <a:latin typeface="Times New Roman" panose="02020603050405020304" pitchFamily="18" charset="0"/>
                        <a:ea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ECFF"/>
                    </a:solidFill>
                  </a:tcPr>
                </a:tc>
                <a:tc>
                  <a:txBody>
                    <a:bodyPr/>
                    <a:lstStyle/>
                    <a:p>
                      <a:pPr algn="ctr"/>
                      <a:endParaRPr lang="pt-PT" sz="1600" dirty="0">
                        <a:effectLst/>
                        <a:latin typeface="Times New Roman" panose="02020603050405020304" pitchFamily="18" charset="0"/>
                        <a:ea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ECFF"/>
                    </a:solidFill>
                  </a:tcPr>
                </a:tc>
                <a:extLst>
                  <a:ext uri="{0D108BD9-81ED-4DB2-BD59-A6C34878D82A}">
                    <a16:rowId xmlns:a16="http://schemas.microsoft.com/office/drawing/2014/main" val="3563946441"/>
                  </a:ext>
                </a:extLst>
              </a:tr>
            </a:tbl>
          </a:graphicData>
        </a:graphic>
      </p:graphicFrame>
      <p:graphicFrame>
        <p:nvGraphicFramePr>
          <p:cNvPr id="15" name="Tabela 14">
            <a:extLst>
              <a:ext uri="{FF2B5EF4-FFF2-40B4-BE49-F238E27FC236}">
                <a16:creationId xmlns:a16="http://schemas.microsoft.com/office/drawing/2014/main" id="{85E2F0D6-E041-8183-52F1-C4262FFBF49C}"/>
              </a:ext>
            </a:extLst>
          </p:cNvPr>
          <p:cNvGraphicFramePr>
            <a:graphicFrameLocks noGrp="1"/>
          </p:cNvGraphicFramePr>
          <p:nvPr/>
        </p:nvGraphicFramePr>
        <p:xfrm>
          <a:off x="5359845" y="1499129"/>
          <a:ext cx="3486695" cy="1134815"/>
        </p:xfrm>
        <a:graphic>
          <a:graphicData uri="http://schemas.openxmlformats.org/drawingml/2006/table">
            <a:tbl>
              <a:tblPr firstRow="1" bandRow="1">
                <a:tableStyleId>{5C22544A-7EE6-4342-B048-85BDC9FD1C3A}</a:tableStyleId>
              </a:tblPr>
              <a:tblGrid>
                <a:gridCol w="894408">
                  <a:extLst>
                    <a:ext uri="{9D8B030D-6E8A-4147-A177-3AD203B41FA5}">
                      <a16:colId xmlns:a16="http://schemas.microsoft.com/office/drawing/2014/main" val="3879613629"/>
                    </a:ext>
                  </a:extLst>
                </a:gridCol>
                <a:gridCol w="941435">
                  <a:extLst>
                    <a:ext uri="{9D8B030D-6E8A-4147-A177-3AD203B41FA5}">
                      <a16:colId xmlns:a16="http://schemas.microsoft.com/office/drawing/2014/main" val="1837614849"/>
                    </a:ext>
                  </a:extLst>
                </a:gridCol>
                <a:gridCol w="786757">
                  <a:extLst>
                    <a:ext uri="{9D8B030D-6E8A-4147-A177-3AD203B41FA5}">
                      <a16:colId xmlns:a16="http://schemas.microsoft.com/office/drawing/2014/main" val="2965049758"/>
                    </a:ext>
                  </a:extLst>
                </a:gridCol>
                <a:gridCol w="864095">
                  <a:extLst>
                    <a:ext uri="{9D8B030D-6E8A-4147-A177-3AD203B41FA5}">
                      <a16:colId xmlns:a16="http://schemas.microsoft.com/office/drawing/2014/main" val="3795858820"/>
                    </a:ext>
                  </a:extLst>
                </a:gridCol>
              </a:tblGrid>
              <a:tr h="425959">
                <a:tc>
                  <a:txBody>
                    <a:bodyPr/>
                    <a:lstStyle/>
                    <a:p>
                      <a:pPr algn="ctr"/>
                      <a:r>
                        <a:rPr lang="pt-PT" sz="1400" dirty="0">
                          <a:solidFill>
                            <a:srgbClr val="FFFF00"/>
                          </a:solidFill>
                          <a:effectLst/>
                          <a:latin typeface="Candara" panose="020E0502030303020204" pitchFamily="34" charset="0"/>
                        </a:rPr>
                        <a:t>Tipo de perda</a:t>
                      </a:r>
                      <a:endParaRPr lang="pt-PT" sz="1400" dirty="0">
                        <a:solidFill>
                          <a:srgbClr val="FFFF00"/>
                        </a:solidFill>
                        <a:effectLst/>
                        <a:latin typeface="Candara" panose="020E0502030303020204" pitchFamily="34"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sz="1400" dirty="0">
                          <a:solidFill>
                            <a:srgbClr val="FFFF00"/>
                          </a:solidFill>
                          <a:effectLst/>
                          <a:latin typeface="Candara" panose="020E0502030303020204" pitchFamily="34" charset="0"/>
                        </a:rPr>
                        <a:t>Mínimo</a:t>
                      </a:r>
                      <a:endParaRPr lang="pt-PT" sz="1400" dirty="0">
                        <a:solidFill>
                          <a:srgbClr val="FFFF00"/>
                        </a:solidFill>
                        <a:effectLst/>
                        <a:latin typeface="Candara" panose="020E0502030303020204" pitchFamily="34"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sz="1400" dirty="0">
                          <a:solidFill>
                            <a:srgbClr val="FFFF00"/>
                          </a:solidFill>
                          <a:effectLst/>
                          <a:latin typeface="Candara" panose="020E0502030303020204" pitchFamily="34" charset="0"/>
                        </a:rPr>
                        <a:t>Mais provável</a:t>
                      </a:r>
                      <a:endParaRPr lang="pt-PT" sz="1400" dirty="0">
                        <a:solidFill>
                          <a:srgbClr val="FFFF00"/>
                        </a:solidFill>
                        <a:effectLst/>
                        <a:latin typeface="Candara" panose="020E0502030303020204" pitchFamily="34" charset="0"/>
                        <a:ea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sz="1400" dirty="0">
                          <a:solidFill>
                            <a:srgbClr val="FFFF00"/>
                          </a:solidFill>
                          <a:effectLst/>
                          <a:latin typeface="Candara" panose="020E0502030303020204" pitchFamily="34" charset="0"/>
                        </a:rPr>
                        <a:t>Máximo</a:t>
                      </a:r>
                      <a:endParaRPr lang="pt-PT" sz="1400" dirty="0">
                        <a:solidFill>
                          <a:srgbClr val="FFFF00"/>
                        </a:solidFill>
                        <a:effectLst/>
                        <a:latin typeface="Candara" panose="020E0502030303020204" pitchFamily="34" charset="0"/>
                        <a:ea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9013728"/>
                  </a:ext>
                </a:extLst>
              </a:tr>
              <a:tr h="616655">
                <a:tc>
                  <a:txBody>
                    <a:bodyPr/>
                    <a:lstStyle/>
                    <a:p>
                      <a:pPr algn="just"/>
                      <a:r>
                        <a:rPr lang="pt-BR" sz="1400" b="1" dirty="0">
                          <a:effectLst/>
                          <a:latin typeface="Candara" panose="020E0502030303020204" pitchFamily="34" charset="0"/>
                        </a:rPr>
                        <a:t>LM </a:t>
                      </a:r>
                      <a:r>
                        <a:rPr lang="pt-BR" sz="1400" dirty="0">
                          <a:effectLst/>
                          <a:latin typeface="Candara" panose="020E0502030303020204" pitchFamily="34" charset="0"/>
                        </a:rPr>
                        <a:t>Total: Pr e </a:t>
                      </a:r>
                      <a:r>
                        <a:rPr lang="pt-PT" sz="1400" dirty="0" err="1">
                          <a:effectLst/>
                          <a:latin typeface="Candara" panose="020E0502030303020204" pitchFamily="34" charset="0"/>
                        </a:rPr>
                        <a:t>Sec</a:t>
                      </a:r>
                      <a:endParaRPr lang="pt-PT" sz="1400" dirty="0">
                        <a:effectLst/>
                        <a:latin typeface="Candara" panose="020E0502030303020204" pitchFamily="34"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endParaRPr lang="pt-PT" sz="1400" b="1" dirty="0">
                        <a:effectLst/>
                        <a:latin typeface="Candara" panose="020E0502030303020204" pitchFamily="34"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endParaRPr lang="pt-PT" sz="1400" b="1" dirty="0">
                        <a:effectLst/>
                        <a:latin typeface="Candara" panose="020E0502030303020204" pitchFamily="34"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endParaRPr lang="pt-PT" sz="1400" b="1" dirty="0">
                        <a:effectLst/>
                        <a:latin typeface="Candara" panose="020E0502030303020204" pitchFamily="34" charset="0"/>
                        <a:ea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extLst>
                  <a:ext uri="{0D108BD9-81ED-4DB2-BD59-A6C34878D82A}">
                    <a16:rowId xmlns:a16="http://schemas.microsoft.com/office/drawing/2014/main" val="2030821388"/>
                  </a:ext>
                </a:extLst>
              </a:tr>
            </a:tbl>
          </a:graphicData>
        </a:graphic>
      </p:graphicFrame>
    </p:spTree>
    <p:extLst>
      <p:ext uri="{BB962C8B-B14F-4D97-AF65-F5344CB8AC3E}">
        <p14:creationId xmlns:p14="http://schemas.microsoft.com/office/powerpoint/2010/main" val="3655522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000024-548F-4AE5-A076-BBE5038FEC94}"/>
              </a:ext>
            </a:extLst>
          </p:cNvPr>
          <p:cNvSpPr>
            <a:spLocks noGrp="1"/>
          </p:cNvSpPr>
          <p:nvPr>
            <p:ph type="title"/>
          </p:nvPr>
        </p:nvSpPr>
        <p:spPr/>
        <p:txBody>
          <a:bodyPr/>
          <a:lstStyle/>
          <a:p>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2: Avaliar a frequência do evento de perda (</a:t>
            </a:r>
            <a:r>
              <a:rPr kumimoji="0" lang="pt-PT" sz="2400" b="1"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LEF</a:t>
            </a:r>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a:t>
            </a:r>
            <a:b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lang="pt-PT" sz="2200" dirty="0">
                <a:latin typeface="Candara" panose="020E0502030303020204" pitchFamily="34" charset="0"/>
              </a:rPr>
              <a:t>Vulnerabilidade (</a:t>
            </a:r>
            <a:r>
              <a:rPr lang="pt-PT" sz="2200" b="1" dirty="0" err="1">
                <a:latin typeface="Candara" panose="020E0502030303020204" pitchFamily="34" charset="0"/>
              </a:rPr>
              <a:t>Vuln</a:t>
            </a:r>
            <a:r>
              <a:rPr lang="pt-PT" sz="2200" dirty="0">
                <a:latin typeface="Candara" panose="020E0502030303020204" pitchFamily="34" charset="0"/>
              </a:rPr>
              <a:t>)</a:t>
            </a:r>
            <a:endParaRPr lang="pt-PT" sz="2200" dirty="0">
              <a:solidFill>
                <a:srgbClr val="7030A0"/>
              </a:solidFill>
            </a:endParaRPr>
          </a:p>
        </p:txBody>
      </p:sp>
      <p:graphicFrame>
        <p:nvGraphicFramePr>
          <p:cNvPr id="4" name="Tabela 4">
            <a:extLst>
              <a:ext uri="{FF2B5EF4-FFF2-40B4-BE49-F238E27FC236}">
                <a16:creationId xmlns:a16="http://schemas.microsoft.com/office/drawing/2014/main" id="{D6F11343-B95B-4229-9A56-7B9EC2FF73CC}"/>
              </a:ext>
            </a:extLst>
          </p:cNvPr>
          <p:cNvGraphicFramePr>
            <a:graphicFrameLocks/>
          </p:cNvGraphicFramePr>
          <p:nvPr/>
        </p:nvGraphicFramePr>
        <p:xfrm>
          <a:off x="539552" y="1604640"/>
          <a:ext cx="8263830" cy="2184400"/>
        </p:xfrm>
        <a:graphic>
          <a:graphicData uri="http://schemas.openxmlformats.org/drawingml/2006/table">
            <a:tbl>
              <a:tblPr firstRow="1" bandRow="1">
                <a:tableStyleId>{5C22544A-7EE6-4342-B048-85BDC9FD1C3A}</a:tableStyleId>
              </a:tblPr>
              <a:tblGrid>
                <a:gridCol w="2245632">
                  <a:extLst>
                    <a:ext uri="{9D8B030D-6E8A-4147-A177-3AD203B41FA5}">
                      <a16:colId xmlns:a16="http://schemas.microsoft.com/office/drawing/2014/main" val="2085276047"/>
                    </a:ext>
                  </a:extLst>
                </a:gridCol>
                <a:gridCol w="6018198">
                  <a:extLst>
                    <a:ext uri="{9D8B030D-6E8A-4147-A177-3AD203B41FA5}">
                      <a16:colId xmlns:a16="http://schemas.microsoft.com/office/drawing/2014/main" val="2782075280"/>
                    </a:ext>
                  </a:extLst>
                </a:gridCol>
              </a:tblGrid>
              <a:tr h="207367">
                <a:tc>
                  <a:txBody>
                    <a:bodyPr/>
                    <a:lstStyle/>
                    <a:p>
                      <a:pPr algn="ctr"/>
                      <a:r>
                        <a:rPr lang="pt-PT" sz="1800" b="1" i="0" dirty="0">
                          <a:solidFill>
                            <a:srgbClr val="000000"/>
                          </a:solidFill>
                          <a:effectLst/>
                          <a:latin typeface="Candara" panose="020E0502030303020204" pitchFamily="34" charset="0"/>
                        </a:rPr>
                        <a:t>Rating </a:t>
                      </a:r>
                      <a:endParaRPr lang="pt-PT" sz="18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800" b="1" i="0" dirty="0" err="1">
                          <a:solidFill>
                            <a:srgbClr val="000000"/>
                          </a:solidFill>
                          <a:effectLst/>
                          <a:latin typeface="Candara" panose="020E0502030303020204" pitchFamily="34" charset="0"/>
                        </a:rPr>
                        <a:t>Description</a:t>
                      </a:r>
                      <a:endParaRPr lang="pt-PT" sz="18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00463620"/>
                  </a:ext>
                </a:extLst>
              </a:tr>
              <a:tr h="370840">
                <a:tc>
                  <a:txBody>
                    <a:bodyPr/>
                    <a:lstStyle/>
                    <a:p>
                      <a:r>
                        <a:rPr lang="pt-PT" sz="1600" b="0" i="0">
                          <a:solidFill>
                            <a:srgbClr val="000000"/>
                          </a:solidFill>
                          <a:effectLst/>
                          <a:latin typeface="Candara" panose="020E0502030303020204" pitchFamily="34" charset="0"/>
                        </a:rPr>
                        <a:t>Very High (VH) </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dirty="0">
                          <a:solidFill>
                            <a:srgbClr val="000000"/>
                          </a:solidFill>
                          <a:effectLst/>
                          <a:latin typeface="Candara" panose="020E0502030303020204" pitchFamily="34" charset="0"/>
                        </a:rPr>
                        <a:t>Top 2% when compared against the overall threat population</a:t>
                      </a:r>
                      <a:endParaRPr lang="en-US"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73408905"/>
                  </a:ext>
                </a:extLst>
              </a:tr>
              <a:tr h="370840">
                <a:tc>
                  <a:txBody>
                    <a:bodyPr/>
                    <a:lstStyle/>
                    <a:p>
                      <a:r>
                        <a:rPr lang="pt-PT" sz="1600" b="0" i="0" dirty="0" err="1">
                          <a:solidFill>
                            <a:srgbClr val="000000"/>
                          </a:solidFill>
                          <a:effectLst/>
                          <a:latin typeface="Candara" panose="020E0502030303020204" pitchFamily="34" charset="0"/>
                        </a:rPr>
                        <a:t>High</a:t>
                      </a:r>
                      <a:r>
                        <a:rPr lang="pt-PT" sz="1600" b="0" i="0" dirty="0">
                          <a:solidFill>
                            <a:srgbClr val="000000"/>
                          </a:solidFill>
                          <a:effectLst/>
                          <a:latin typeface="Candara" panose="020E0502030303020204" pitchFamily="34" charset="0"/>
                        </a:rPr>
                        <a:t> (H)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a:solidFill>
                            <a:srgbClr val="000000"/>
                          </a:solidFill>
                          <a:effectLst/>
                          <a:latin typeface="Candara" panose="020E0502030303020204" pitchFamily="34" charset="0"/>
                        </a:rPr>
                        <a:t>Top 16% when compared against the overall threat population</a:t>
                      </a:r>
                      <a:endParaRPr lang="en-US"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41778304"/>
                  </a:ext>
                </a:extLst>
              </a:tr>
              <a:tr h="370840">
                <a:tc>
                  <a:txBody>
                    <a:bodyPr/>
                    <a:lstStyle/>
                    <a:p>
                      <a:r>
                        <a:rPr lang="pt-PT" sz="1600" b="0" i="0" dirty="0" err="1">
                          <a:solidFill>
                            <a:srgbClr val="000000"/>
                          </a:solidFill>
                          <a:effectLst/>
                          <a:latin typeface="Candara" panose="020E0502030303020204" pitchFamily="34" charset="0"/>
                        </a:rPr>
                        <a:t>Moderate</a:t>
                      </a:r>
                      <a:r>
                        <a:rPr lang="pt-PT" sz="1600" b="0" i="0" dirty="0">
                          <a:solidFill>
                            <a:srgbClr val="000000"/>
                          </a:solidFill>
                          <a:effectLst/>
                          <a:latin typeface="Candara" panose="020E0502030303020204" pitchFamily="34" charset="0"/>
                        </a:rPr>
                        <a:t> (M)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dirty="0">
                          <a:solidFill>
                            <a:srgbClr val="000000"/>
                          </a:solidFill>
                          <a:effectLst/>
                          <a:latin typeface="Candara" panose="020E0502030303020204" pitchFamily="34" charset="0"/>
                        </a:rPr>
                        <a:t>Average skill and resources (between bottom 16% and top 16%)</a:t>
                      </a:r>
                      <a:endParaRPr lang="en-US"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8480217"/>
                  </a:ext>
                </a:extLst>
              </a:tr>
              <a:tr h="370840">
                <a:tc>
                  <a:txBody>
                    <a:bodyPr/>
                    <a:lstStyle/>
                    <a:p>
                      <a:r>
                        <a:rPr lang="pt-PT" sz="1600" b="0" i="0">
                          <a:solidFill>
                            <a:srgbClr val="000000"/>
                          </a:solidFill>
                          <a:effectLst/>
                          <a:latin typeface="Candara" panose="020E0502030303020204" pitchFamily="34" charset="0"/>
                        </a:rPr>
                        <a:t>Low (L) </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a:solidFill>
                            <a:srgbClr val="000000"/>
                          </a:solidFill>
                          <a:effectLst/>
                          <a:latin typeface="Candara" panose="020E0502030303020204" pitchFamily="34" charset="0"/>
                        </a:rPr>
                        <a:t>Bottom 16% when compared against the overall threat population</a:t>
                      </a:r>
                      <a:endParaRPr lang="en-US"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62026724"/>
                  </a:ext>
                </a:extLst>
              </a:tr>
              <a:tr h="302463">
                <a:tc>
                  <a:txBody>
                    <a:bodyPr/>
                    <a:lstStyle/>
                    <a:p>
                      <a:r>
                        <a:rPr lang="pt-PT" sz="1600" b="0" i="0">
                          <a:solidFill>
                            <a:srgbClr val="000000"/>
                          </a:solidFill>
                          <a:effectLst/>
                          <a:latin typeface="Candara" panose="020E0502030303020204" pitchFamily="34" charset="0"/>
                        </a:rPr>
                        <a:t>Very Low (VL) </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dirty="0">
                          <a:solidFill>
                            <a:srgbClr val="000000"/>
                          </a:solidFill>
                          <a:effectLst/>
                          <a:latin typeface="Candara" panose="020E0502030303020204" pitchFamily="34" charset="0"/>
                        </a:rPr>
                        <a:t>Bottom 2% when compared against the overall threat population</a:t>
                      </a:r>
                      <a:endParaRPr lang="en-US"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41208546"/>
                  </a:ext>
                </a:extLst>
              </a:tr>
            </a:tbl>
          </a:graphicData>
        </a:graphic>
      </p:graphicFrame>
      <p:sp>
        <p:nvSpPr>
          <p:cNvPr id="5" name="CaixaDeTexto 4">
            <a:extLst>
              <a:ext uri="{FF2B5EF4-FFF2-40B4-BE49-F238E27FC236}">
                <a16:creationId xmlns:a16="http://schemas.microsoft.com/office/drawing/2014/main" id="{CB87C54E-6767-4B2E-859A-324E3409CA02}"/>
              </a:ext>
            </a:extLst>
          </p:cNvPr>
          <p:cNvSpPr txBox="1"/>
          <p:nvPr/>
        </p:nvSpPr>
        <p:spPr>
          <a:xfrm>
            <a:off x="395536" y="1137864"/>
            <a:ext cx="8352928" cy="830997"/>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Escala</a:t>
            </a:r>
            <a:r>
              <a:rPr kumimoji="0" lang="en-US" sz="2400" b="0"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Semi-</a:t>
            </a:r>
            <a:r>
              <a:rPr kumimoji="0" lang="en-US" sz="2400" b="0"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Qualitativa</a:t>
            </a:r>
            <a:r>
              <a:rPr kumimoji="0" lang="en-US" sz="2400" b="0"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para </a:t>
            </a:r>
            <a:r>
              <a:rPr kumimoji="0" lang="en-US" sz="24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TCap</a:t>
            </a:r>
            <a:br>
              <a:rPr kumimoji="0" lang="en-US" sz="24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br>
            <a:endParaRPr kumimoji="0" lang="pt-PT" sz="24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p:txBody>
      </p:sp>
      <p:graphicFrame>
        <p:nvGraphicFramePr>
          <p:cNvPr id="6" name="Tabela 5">
            <a:extLst>
              <a:ext uri="{FF2B5EF4-FFF2-40B4-BE49-F238E27FC236}">
                <a16:creationId xmlns:a16="http://schemas.microsoft.com/office/drawing/2014/main" id="{23311D54-DFB5-C79A-E52A-C404328B8897}"/>
              </a:ext>
            </a:extLst>
          </p:cNvPr>
          <p:cNvGraphicFramePr>
            <a:graphicFrameLocks/>
          </p:cNvGraphicFramePr>
          <p:nvPr>
            <p:extLst>
              <p:ext uri="{D42A27DB-BD31-4B8C-83A1-F6EECF244321}">
                <p14:modId xmlns:p14="http://schemas.microsoft.com/office/powerpoint/2010/main" val="501057527"/>
              </p:ext>
            </p:extLst>
          </p:nvPr>
        </p:nvGraphicFramePr>
        <p:xfrm>
          <a:off x="306438" y="4437112"/>
          <a:ext cx="8496944" cy="2225040"/>
        </p:xfrm>
        <a:graphic>
          <a:graphicData uri="http://schemas.openxmlformats.org/drawingml/2006/table">
            <a:tbl>
              <a:tblPr firstRow="1" bandRow="1">
                <a:tableStyleId>{5C22544A-7EE6-4342-B048-85BDC9FD1C3A}</a:tableStyleId>
              </a:tblPr>
              <a:tblGrid>
                <a:gridCol w="2308979">
                  <a:extLst>
                    <a:ext uri="{9D8B030D-6E8A-4147-A177-3AD203B41FA5}">
                      <a16:colId xmlns:a16="http://schemas.microsoft.com/office/drawing/2014/main" val="2085276047"/>
                    </a:ext>
                  </a:extLst>
                </a:gridCol>
                <a:gridCol w="6187965">
                  <a:extLst>
                    <a:ext uri="{9D8B030D-6E8A-4147-A177-3AD203B41FA5}">
                      <a16:colId xmlns:a16="http://schemas.microsoft.com/office/drawing/2014/main" val="2782075280"/>
                    </a:ext>
                  </a:extLst>
                </a:gridCol>
              </a:tblGrid>
              <a:tr h="370840">
                <a:tc>
                  <a:txBody>
                    <a:bodyPr/>
                    <a:lstStyle/>
                    <a:p>
                      <a:r>
                        <a:rPr lang="pt-PT" sz="1800" b="1" i="0" dirty="0">
                          <a:solidFill>
                            <a:srgbClr val="000000"/>
                          </a:solidFill>
                          <a:effectLst/>
                          <a:latin typeface="Candara" panose="020E0502030303020204" pitchFamily="34" charset="0"/>
                        </a:rPr>
                        <a:t>Rating </a:t>
                      </a:r>
                      <a:endParaRPr lang="pt-PT" sz="18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PT" sz="1800" b="1" i="0">
                          <a:solidFill>
                            <a:srgbClr val="000000"/>
                          </a:solidFill>
                          <a:effectLst/>
                          <a:latin typeface="Candara" panose="020E0502030303020204" pitchFamily="34" charset="0"/>
                        </a:rPr>
                        <a:t>Description</a:t>
                      </a:r>
                      <a:endParaRPr lang="pt-PT" sz="18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00463620"/>
                  </a:ext>
                </a:extLst>
              </a:tr>
              <a:tr h="370840">
                <a:tc>
                  <a:txBody>
                    <a:bodyPr/>
                    <a:lstStyle/>
                    <a:p>
                      <a:r>
                        <a:rPr lang="pt-PT" sz="1600" b="0" i="0" dirty="0" err="1">
                          <a:solidFill>
                            <a:srgbClr val="000000"/>
                          </a:solidFill>
                          <a:effectLst/>
                          <a:latin typeface="Candara" panose="020E0502030303020204" pitchFamily="34" charset="0"/>
                        </a:rPr>
                        <a:t>Very</a:t>
                      </a:r>
                      <a:r>
                        <a:rPr lang="pt-PT" sz="1600" b="0" i="0" dirty="0">
                          <a:solidFill>
                            <a:srgbClr val="000000"/>
                          </a:solidFill>
                          <a:effectLst/>
                          <a:latin typeface="Candara" panose="020E0502030303020204" pitchFamily="34" charset="0"/>
                        </a:rPr>
                        <a:t> </a:t>
                      </a:r>
                      <a:r>
                        <a:rPr lang="pt-PT" sz="1600" b="0" i="0" dirty="0" err="1">
                          <a:solidFill>
                            <a:srgbClr val="000000"/>
                          </a:solidFill>
                          <a:effectLst/>
                          <a:latin typeface="Candara" panose="020E0502030303020204" pitchFamily="34" charset="0"/>
                        </a:rPr>
                        <a:t>High</a:t>
                      </a:r>
                      <a:r>
                        <a:rPr lang="pt-PT" sz="1600" b="0" i="0" dirty="0">
                          <a:solidFill>
                            <a:srgbClr val="000000"/>
                          </a:solidFill>
                          <a:effectLst/>
                          <a:latin typeface="Candara" panose="020E0502030303020204" pitchFamily="34" charset="0"/>
                        </a:rPr>
                        <a:t> (VH)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a:solidFill>
                            <a:srgbClr val="000000"/>
                          </a:solidFill>
                          <a:effectLst/>
                          <a:latin typeface="Candara" panose="020E0502030303020204" pitchFamily="34" charset="0"/>
                        </a:rPr>
                        <a:t>Protects against all but the top 2% of an average threat population</a:t>
                      </a:r>
                      <a:endParaRPr lang="en-US"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73408905"/>
                  </a:ext>
                </a:extLst>
              </a:tr>
              <a:tr h="370840">
                <a:tc>
                  <a:txBody>
                    <a:bodyPr/>
                    <a:lstStyle/>
                    <a:p>
                      <a:r>
                        <a:rPr lang="pt-PT" sz="1600" b="0" i="0" dirty="0" err="1">
                          <a:solidFill>
                            <a:srgbClr val="000000"/>
                          </a:solidFill>
                          <a:effectLst/>
                          <a:latin typeface="Candara" panose="020E0502030303020204" pitchFamily="34" charset="0"/>
                        </a:rPr>
                        <a:t>High</a:t>
                      </a:r>
                      <a:r>
                        <a:rPr lang="pt-PT" sz="1600" b="0" i="0" dirty="0">
                          <a:solidFill>
                            <a:srgbClr val="000000"/>
                          </a:solidFill>
                          <a:effectLst/>
                          <a:latin typeface="Candara" panose="020E0502030303020204" pitchFamily="34" charset="0"/>
                        </a:rPr>
                        <a:t> (H)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a:solidFill>
                            <a:srgbClr val="000000"/>
                          </a:solidFill>
                          <a:effectLst/>
                          <a:latin typeface="Candara" panose="020E0502030303020204" pitchFamily="34" charset="0"/>
                        </a:rPr>
                        <a:t>Protects against all but the top 16% of an average threat population</a:t>
                      </a:r>
                      <a:endParaRPr lang="en-US"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41778304"/>
                  </a:ext>
                </a:extLst>
              </a:tr>
              <a:tr h="370840">
                <a:tc>
                  <a:txBody>
                    <a:bodyPr/>
                    <a:lstStyle/>
                    <a:p>
                      <a:r>
                        <a:rPr lang="pt-PT" sz="1600" b="0" i="0" dirty="0" err="1">
                          <a:solidFill>
                            <a:srgbClr val="000000"/>
                          </a:solidFill>
                          <a:effectLst/>
                          <a:latin typeface="Candara" panose="020E0502030303020204" pitchFamily="34" charset="0"/>
                        </a:rPr>
                        <a:t>Moderate</a:t>
                      </a:r>
                      <a:r>
                        <a:rPr lang="pt-PT" sz="1600" b="0" i="0" dirty="0">
                          <a:solidFill>
                            <a:srgbClr val="000000"/>
                          </a:solidFill>
                          <a:effectLst/>
                          <a:latin typeface="Candara" panose="020E0502030303020204" pitchFamily="34" charset="0"/>
                        </a:rPr>
                        <a:t> (M)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dirty="0">
                          <a:solidFill>
                            <a:srgbClr val="000000"/>
                          </a:solidFill>
                          <a:effectLst/>
                          <a:latin typeface="Candara" panose="020E0502030303020204" pitchFamily="34" charset="0"/>
                        </a:rPr>
                        <a:t>Protects against the average threat agent</a:t>
                      </a:r>
                      <a:endParaRPr lang="en-US"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8480217"/>
                  </a:ext>
                </a:extLst>
              </a:tr>
              <a:tr h="370840">
                <a:tc>
                  <a:txBody>
                    <a:bodyPr/>
                    <a:lstStyle/>
                    <a:p>
                      <a:r>
                        <a:rPr lang="pt-PT" sz="1600" b="0" i="0" dirty="0">
                          <a:solidFill>
                            <a:srgbClr val="000000"/>
                          </a:solidFill>
                          <a:effectLst/>
                          <a:latin typeface="Candara" panose="020E0502030303020204" pitchFamily="34" charset="0"/>
                        </a:rPr>
                        <a:t>Low (L)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dirty="0">
                          <a:solidFill>
                            <a:srgbClr val="000000"/>
                          </a:solidFill>
                          <a:effectLst/>
                          <a:latin typeface="Candara" panose="020E0502030303020204" pitchFamily="34" charset="0"/>
                        </a:rPr>
                        <a:t>Only protects against bottom 16% of an average threat population</a:t>
                      </a:r>
                      <a:endParaRPr lang="en-US"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62026724"/>
                  </a:ext>
                </a:extLst>
              </a:tr>
              <a:tr h="370840">
                <a:tc>
                  <a:txBody>
                    <a:bodyPr/>
                    <a:lstStyle/>
                    <a:p>
                      <a:r>
                        <a:rPr lang="pt-PT" sz="1600" b="0" i="0">
                          <a:solidFill>
                            <a:srgbClr val="000000"/>
                          </a:solidFill>
                          <a:effectLst/>
                          <a:latin typeface="Candara" panose="020E0502030303020204" pitchFamily="34" charset="0"/>
                        </a:rPr>
                        <a:t>Very Low (VL) </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0" i="0" dirty="0">
                          <a:solidFill>
                            <a:srgbClr val="000000"/>
                          </a:solidFill>
                          <a:effectLst/>
                          <a:latin typeface="Candara" panose="020E0502030303020204" pitchFamily="34" charset="0"/>
                        </a:rPr>
                        <a:t>Only protects against bottom 2% of an average threat population</a:t>
                      </a:r>
                      <a:endParaRPr lang="en-US"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41208546"/>
                  </a:ext>
                </a:extLst>
              </a:tr>
            </a:tbl>
          </a:graphicData>
        </a:graphic>
      </p:graphicFrame>
      <p:sp>
        <p:nvSpPr>
          <p:cNvPr id="7" name="CaixaDeTexto 6">
            <a:extLst>
              <a:ext uri="{FF2B5EF4-FFF2-40B4-BE49-F238E27FC236}">
                <a16:creationId xmlns:a16="http://schemas.microsoft.com/office/drawing/2014/main" id="{F23155BA-4586-5A99-4B35-ADB4AE5DB192}"/>
              </a:ext>
            </a:extLst>
          </p:cNvPr>
          <p:cNvSpPr txBox="1"/>
          <p:nvPr/>
        </p:nvSpPr>
        <p:spPr>
          <a:xfrm>
            <a:off x="306438" y="4021613"/>
            <a:ext cx="8352928" cy="830997"/>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2400" b="0"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Escala </a:t>
            </a:r>
            <a:r>
              <a:rPr kumimoji="0" lang="pt-PT" sz="2400" b="0"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Semi-Qualitativa</a:t>
            </a:r>
            <a:r>
              <a:rPr kumimoji="0" lang="pt-PT" sz="2400" b="0"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para </a:t>
            </a:r>
            <a:r>
              <a:rPr kumimoji="0" lang="pt-PT" sz="24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RS</a:t>
            </a:r>
            <a:br>
              <a:rPr kumimoji="0" lang="pt-PT" sz="24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br>
            <a:endParaRPr kumimoji="0" lang="pt-PT" sz="24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p:txBody>
      </p:sp>
    </p:spTree>
    <p:extLst>
      <p:ext uri="{BB962C8B-B14F-4D97-AF65-F5344CB8AC3E}">
        <p14:creationId xmlns:p14="http://schemas.microsoft.com/office/powerpoint/2010/main" val="29360464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59D75-DBFF-4AA0-8604-61C8BC6055B0}"/>
              </a:ext>
            </a:extLst>
          </p:cNvPr>
          <p:cNvSpPr>
            <a:spLocks noGrp="1"/>
          </p:cNvSpPr>
          <p:nvPr>
            <p:ph type="title"/>
          </p:nvPr>
        </p:nvSpPr>
        <p:spPr>
          <a:xfrm>
            <a:off x="0" y="0"/>
            <a:ext cx="9144000" cy="1106489"/>
          </a:xfrm>
        </p:spPr>
        <p:txBody>
          <a:bodyPr/>
          <a:lstStyle/>
          <a:p>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2: Avaliar a frequência do evento de perda (</a:t>
            </a:r>
            <a:r>
              <a:rPr kumimoji="0" lang="pt-PT" sz="2400" b="1"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LEF</a:t>
            </a:r>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a:t>
            </a:r>
            <a:b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lang="pt-PT" sz="2200" dirty="0">
                <a:latin typeface="Candara" panose="020E0502030303020204" pitchFamily="34" charset="0"/>
              </a:rPr>
              <a:t>Vulnerabilidade (</a:t>
            </a:r>
            <a:r>
              <a:rPr lang="pt-PT" sz="2200" b="1" dirty="0" err="1">
                <a:latin typeface="Candara" panose="020E0502030303020204" pitchFamily="34" charset="0"/>
              </a:rPr>
              <a:t>Vuln</a:t>
            </a:r>
            <a:r>
              <a:rPr lang="pt-PT" sz="2200" dirty="0">
                <a:latin typeface="Candara" panose="020E0502030303020204" pitchFamily="34" charset="0"/>
              </a:rPr>
              <a:t>)</a:t>
            </a:r>
            <a:endParaRPr lang="pt-PT" sz="2200" dirty="0">
              <a:solidFill>
                <a:srgbClr val="7030A0"/>
              </a:solidFill>
            </a:endParaRPr>
          </a:p>
        </p:txBody>
      </p:sp>
      <p:sp>
        <p:nvSpPr>
          <p:cNvPr id="3" name="Marcador de Posição de Conteúdo 2">
            <a:extLst>
              <a:ext uri="{FF2B5EF4-FFF2-40B4-BE49-F238E27FC236}">
                <a16:creationId xmlns:a16="http://schemas.microsoft.com/office/drawing/2014/main" id="{C54FE0BC-AD29-4FCC-B9E3-401769217C61}"/>
              </a:ext>
            </a:extLst>
          </p:cNvPr>
          <p:cNvSpPr>
            <a:spLocks noGrp="1"/>
          </p:cNvSpPr>
          <p:nvPr>
            <p:ph idx="1"/>
          </p:nvPr>
        </p:nvSpPr>
        <p:spPr>
          <a:xfrm>
            <a:off x="0" y="1556792"/>
            <a:ext cx="9194520" cy="6064102"/>
          </a:xfrm>
        </p:spPr>
        <p:txBody>
          <a:bodyPr>
            <a:normAutofit/>
          </a:bodyPr>
          <a:lstStyle/>
          <a:p>
            <a:pPr marL="0" indent="0" algn="ctr">
              <a:buNone/>
            </a:pPr>
            <a:r>
              <a:rPr lang="pt-PT" b="1" dirty="0">
                <a:latin typeface="Candara" panose="020E0502030303020204" pitchFamily="34" charset="0"/>
              </a:rPr>
              <a:t>Estimar a força de resistência (RS)</a:t>
            </a:r>
          </a:p>
          <a:p>
            <a:pPr>
              <a:lnSpc>
                <a:spcPct val="120000"/>
              </a:lnSpc>
              <a:spcBef>
                <a:spcPts val="1200"/>
              </a:spcBef>
            </a:pPr>
            <a:r>
              <a:rPr lang="pt-PT" sz="2200" dirty="0">
                <a:latin typeface="Candara" panose="020E0502030303020204" pitchFamily="34" charset="0"/>
              </a:rPr>
              <a:t>Força de resistência (</a:t>
            </a:r>
            <a:r>
              <a:rPr lang="pt-PT" sz="2200" b="1" dirty="0">
                <a:latin typeface="Candara" panose="020E0502030303020204" pitchFamily="34" charset="0"/>
              </a:rPr>
              <a:t>RS</a:t>
            </a:r>
            <a:r>
              <a:rPr lang="pt-PT" sz="2200" dirty="0">
                <a:latin typeface="Candara" panose="020E0502030303020204" pitchFamily="34" charset="0"/>
              </a:rPr>
              <a:t>) tem a ver com a capacidade de um ativo/sistema de resistir a ser afetado negativamente por uma comunidade de ameaças. </a:t>
            </a:r>
          </a:p>
          <a:p>
            <a:pPr>
              <a:lnSpc>
                <a:spcPct val="120000"/>
              </a:lnSpc>
              <a:spcBef>
                <a:spcPts val="1200"/>
              </a:spcBef>
            </a:pPr>
            <a:r>
              <a:rPr lang="pt-PT" sz="2200" dirty="0">
                <a:latin typeface="Candara" panose="020E0502030303020204" pitchFamily="34" charset="0"/>
              </a:rPr>
              <a:t>No cenário de exemplo, a </a:t>
            </a:r>
            <a:r>
              <a:rPr lang="pt-PT" sz="2200" b="1" dirty="0">
                <a:latin typeface="Candara" panose="020E0502030303020204" pitchFamily="34" charset="0"/>
              </a:rPr>
              <a:t>Resistência</a:t>
            </a:r>
            <a:r>
              <a:rPr lang="pt-PT" sz="2200" dirty="0">
                <a:latin typeface="Candara" panose="020E0502030303020204" pitchFamily="34" charset="0"/>
              </a:rPr>
              <a:t> é </a:t>
            </a:r>
            <a:r>
              <a:rPr lang="pt-PT" sz="2200" b="1" dirty="0">
                <a:solidFill>
                  <a:srgbClr val="FF0000"/>
                </a:solidFill>
                <a:latin typeface="Candara" panose="020E0502030303020204" pitchFamily="34" charset="0"/>
              </a:rPr>
              <a:t>? </a:t>
            </a:r>
            <a:r>
              <a:rPr lang="pt-PT" sz="2200" dirty="0">
                <a:latin typeface="Candara" panose="020E0502030303020204" pitchFamily="34" charset="0"/>
              </a:rPr>
              <a:t>, com base na escala qualitativa do slide anterior. Isso significaria que provavelmente o Ativo está protegido relativamente a …..</a:t>
            </a:r>
          </a:p>
          <a:p>
            <a:pPr>
              <a:lnSpc>
                <a:spcPct val="120000"/>
              </a:lnSpc>
              <a:spcBef>
                <a:spcPts val="1200"/>
              </a:spcBef>
            </a:pPr>
            <a:r>
              <a:rPr lang="pt-PT" sz="2200" dirty="0">
                <a:latin typeface="Candara" panose="020E0502030303020204" pitchFamily="34" charset="0"/>
              </a:rPr>
              <a:t>Podia até argumentar-se com uma </a:t>
            </a:r>
            <a:r>
              <a:rPr lang="pt-PT" sz="2200" b="1" dirty="0">
                <a:latin typeface="Candara" panose="020E0502030303020204" pitchFamily="34" charset="0"/>
              </a:rPr>
              <a:t>RS</a:t>
            </a:r>
            <a:r>
              <a:rPr lang="pt-PT" sz="2200" dirty="0">
                <a:latin typeface="Candara" panose="020E0502030303020204" pitchFamily="34" charset="0"/>
              </a:rPr>
              <a:t> diferente ?</a:t>
            </a:r>
          </a:p>
          <a:p>
            <a:pPr lvl="1">
              <a:lnSpc>
                <a:spcPct val="120000"/>
              </a:lnSpc>
              <a:spcBef>
                <a:spcPts val="1200"/>
              </a:spcBef>
            </a:pPr>
            <a:r>
              <a:rPr lang="pt-PT" sz="2000" dirty="0">
                <a:latin typeface="Candara" panose="020E0502030303020204" pitchFamily="34" charset="0"/>
              </a:rPr>
              <a:t>E se a password estivesse criptografada, ?</a:t>
            </a:r>
          </a:p>
        </p:txBody>
      </p:sp>
      <p:pic>
        <p:nvPicPr>
          <p:cNvPr id="4" name="Imagem 3">
            <a:extLst>
              <a:ext uri="{FF2B5EF4-FFF2-40B4-BE49-F238E27FC236}">
                <a16:creationId xmlns:a16="http://schemas.microsoft.com/office/drawing/2014/main" id="{D68C0E4D-B0FA-4726-A483-012C80FDE955}"/>
              </a:ext>
            </a:extLst>
          </p:cNvPr>
          <p:cNvPicPr>
            <a:picLocks noChangeAspect="1"/>
          </p:cNvPicPr>
          <p:nvPr/>
        </p:nvPicPr>
        <p:blipFill rotWithShape="1">
          <a:blip r:embed="rId2"/>
          <a:srcRect l="52985" t="41453"/>
          <a:stretch/>
        </p:blipFill>
        <p:spPr>
          <a:xfrm>
            <a:off x="7585636" y="116632"/>
            <a:ext cx="1608884" cy="864096"/>
          </a:xfrm>
          <a:prstGeom prst="rect">
            <a:avLst/>
          </a:prstGeom>
          <a:ln>
            <a:noFill/>
          </a:ln>
        </p:spPr>
      </p:pic>
    </p:spTree>
    <p:extLst>
      <p:ext uri="{BB962C8B-B14F-4D97-AF65-F5344CB8AC3E}">
        <p14:creationId xmlns:p14="http://schemas.microsoft.com/office/powerpoint/2010/main" val="27484668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59D75-DBFF-4AA0-8604-61C8BC6055B0}"/>
              </a:ext>
            </a:extLst>
          </p:cNvPr>
          <p:cNvSpPr>
            <a:spLocks noGrp="1"/>
          </p:cNvSpPr>
          <p:nvPr>
            <p:ph type="title"/>
          </p:nvPr>
        </p:nvSpPr>
        <p:spPr/>
        <p:txBody>
          <a:bodyPr>
            <a:normAutofit/>
          </a:bodyPr>
          <a:lstStyle/>
          <a:p>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2: Avaliar a frequência do evento de perda (</a:t>
            </a:r>
            <a:r>
              <a:rPr kumimoji="0" lang="pt-PT" sz="2400" b="1"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LEF</a:t>
            </a:r>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a:t>
            </a:r>
            <a:b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lang="pt-PT" sz="2200" dirty="0">
                <a:solidFill>
                  <a:schemeClr val="tx1">
                    <a:lumMod val="95000"/>
                    <a:lumOff val="5000"/>
                  </a:schemeClr>
                </a:solidFill>
                <a:latin typeface="Candara" panose="020E0502030303020204" pitchFamily="34" charset="0"/>
              </a:rPr>
              <a:t>Obter a Vulnerabilidade (</a:t>
            </a:r>
            <a:r>
              <a:rPr lang="pt-PT" sz="2200" dirty="0" err="1">
                <a:solidFill>
                  <a:schemeClr val="tx1">
                    <a:lumMod val="95000"/>
                    <a:lumOff val="5000"/>
                  </a:schemeClr>
                </a:solidFill>
                <a:latin typeface="Candara" panose="020E0502030303020204" pitchFamily="34" charset="0"/>
              </a:rPr>
              <a:t>Vuln</a:t>
            </a:r>
            <a:r>
              <a:rPr lang="pt-PT" sz="2200" dirty="0">
                <a:solidFill>
                  <a:schemeClr val="tx1">
                    <a:lumMod val="95000"/>
                    <a:lumOff val="5000"/>
                  </a:schemeClr>
                </a:solidFill>
                <a:latin typeface="Candara" panose="020E0502030303020204" pitchFamily="34" charset="0"/>
              </a:rPr>
              <a:t>)</a:t>
            </a:r>
            <a:endParaRPr lang="pt-PT" sz="2200" dirty="0">
              <a:solidFill>
                <a:srgbClr val="7030A0"/>
              </a:solidFill>
            </a:endParaRPr>
          </a:p>
        </p:txBody>
      </p:sp>
      <p:sp>
        <p:nvSpPr>
          <p:cNvPr id="3" name="Marcador de Posição de Conteúdo 2">
            <a:extLst>
              <a:ext uri="{FF2B5EF4-FFF2-40B4-BE49-F238E27FC236}">
                <a16:creationId xmlns:a16="http://schemas.microsoft.com/office/drawing/2014/main" id="{C54FE0BC-AD29-4FCC-B9E3-401769217C61}"/>
              </a:ext>
            </a:extLst>
          </p:cNvPr>
          <p:cNvSpPr>
            <a:spLocks noGrp="1"/>
          </p:cNvSpPr>
          <p:nvPr>
            <p:ph idx="1"/>
          </p:nvPr>
        </p:nvSpPr>
        <p:spPr>
          <a:xfrm>
            <a:off x="0" y="1253331"/>
            <a:ext cx="9036496" cy="4351338"/>
          </a:xfrm>
        </p:spPr>
        <p:txBody>
          <a:bodyPr>
            <a:normAutofit/>
          </a:bodyPr>
          <a:lstStyle/>
          <a:p>
            <a:pPr marL="368300" indent="-342900"/>
            <a:r>
              <a:rPr lang="pt-PT" sz="2000" dirty="0">
                <a:latin typeface="Candara" panose="020E0502030303020204" pitchFamily="34" charset="0"/>
              </a:rPr>
              <a:t>Determinar a vulnerabilidade (</a:t>
            </a:r>
            <a:r>
              <a:rPr lang="pt-PT" sz="2000" b="1" dirty="0" err="1">
                <a:latin typeface="Candara" panose="020E0502030303020204" pitchFamily="34" charset="0"/>
              </a:rPr>
              <a:t>Vuln</a:t>
            </a:r>
            <a:r>
              <a:rPr lang="pt-PT" sz="2000" dirty="0">
                <a:latin typeface="Candara" panose="020E0502030303020204" pitchFamily="34" charset="0"/>
              </a:rPr>
              <a:t>) é agora fácil, uma vez estabelecido </a:t>
            </a:r>
            <a:r>
              <a:rPr lang="pt-PT" sz="2000" b="1" dirty="0" err="1">
                <a:latin typeface="Candara" panose="020E0502030303020204" pitchFamily="34" charset="0"/>
              </a:rPr>
              <a:t>TCap</a:t>
            </a:r>
            <a:r>
              <a:rPr lang="pt-PT" sz="2000" dirty="0">
                <a:latin typeface="Candara" panose="020E0502030303020204" pitchFamily="34" charset="0"/>
              </a:rPr>
              <a:t> e </a:t>
            </a:r>
            <a:r>
              <a:rPr lang="pt-PT" sz="2000" b="1" dirty="0">
                <a:latin typeface="Candara" panose="020E0502030303020204" pitchFamily="34" charset="0"/>
              </a:rPr>
              <a:t>RS</a:t>
            </a:r>
            <a:r>
              <a:rPr lang="pt-PT" sz="2000" dirty="0">
                <a:latin typeface="Candara" panose="020E0502030303020204" pitchFamily="34" charset="0"/>
              </a:rPr>
              <a:t>, utilizando a matriz abaixo.</a:t>
            </a:r>
          </a:p>
          <a:p>
            <a:pPr marL="368300" indent="-342900"/>
            <a:r>
              <a:rPr lang="pt-PT" sz="2000" dirty="0">
                <a:latin typeface="Candara" panose="020E0502030303020204" pitchFamily="34" charset="0"/>
              </a:rPr>
              <a:t>Lembrar que a vulnerabilidade é a diferença entre a força que provavelmente será aplicada e a capacidade do ativo de resistir a essa força. Se e onde eles se cruzam determina o nível de vulnerabilidade.</a:t>
            </a:r>
          </a:p>
          <a:p>
            <a:pPr marL="368300" indent="-342900"/>
            <a:r>
              <a:rPr lang="pt-PT" sz="2000" dirty="0">
                <a:latin typeface="Candara" panose="020E0502030303020204" pitchFamily="34" charset="0"/>
              </a:rPr>
              <a:t>Para o cenário em causa, com </a:t>
            </a:r>
            <a:r>
              <a:rPr lang="pt-PT" sz="2000" b="1" dirty="0" err="1">
                <a:latin typeface="Candara" panose="020E0502030303020204" pitchFamily="34" charset="0"/>
              </a:rPr>
              <a:t>TCap</a:t>
            </a:r>
            <a:r>
              <a:rPr lang="pt-PT" sz="2000" dirty="0">
                <a:latin typeface="Candara" panose="020E0502030303020204" pitchFamily="34" charset="0"/>
              </a:rPr>
              <a:t> </a:t>
            </a:r>
            <a:r>
              <a:rPr lang="pt-PT" sz="2000" dirty="0">
                <a:solidFill>
                  <a:srgbClr val="FF0000"/>
                </a:solidFill>
                <a:latin typeface="Candara" panose="020E0502030303020204" pitchFamily="34" charset="0"/>
              </a:rPr>
              <a:t>?</a:t>
            </a:r>
            <a:r>
              <a:rPr lang="pt-PT" sz="2000" b="1" dirty="0">
                <a:latin typeface="Candara" panose="020E0502030303020204" pitchFamily="34" charset="0"/>
              </a:rPr>
              <a:t> </a:t>
            </a:r>
            <a:r>
              <a:rPr lang="pt-PT" sz="2000" dirty="0">
                <a:latin typeface="Candara" panose="020E0502030303020204" pitchFamily="34" charset="0"/>
              </a:rPr>
              <a:t>combinado com um </a:t>
            </a:r>
            <a:r>
              <a:rPr lang="pt-PT" sz="2000" b="1" dirty="0">
                <a:latin typeface="Candara" panose="020E0502030303020204" pitchFamily="34" charset="0"/>
              </a:rPr>
              <a:t>RS</a:t>
            </a:r>
            <a:r>
              <a:rPr lang="pt-PT" sz="2000" dirty="0">
                <a:latin typeface="Candara" panose="020E0502030303020204" pitchFamily="34" charset="0"/>
              </a:rPr>
              <a:t> </a:t>
            </a:r>
            <a:r>
              <a:rPr lang="pt-PT" sz="2000" b="1" dirty="0">
                <a:solidFill>
                  <a:srgbClr val="FF0000"/>
                </a:solidFill>
                <a:latin typeface="Candara" panose="020E0502030303020204" pitchFamily="34" charset="0"/>
              </a:rPr>
              <a:t>?</a:t>
            </a:r>
            <a:r>
              <a:rPr lang="pt-PT" sz="2000" dirty="0">
                <a:latin typeface="Candara" panose="020E0502030303020204" pitchFamily="34" charset="0"/>
              </a:rPr>
              <a:t> resultará numa Vulnerabilidade </a:t>
            </a:r>
            <a:r>
              <a:rPr lang="pt-PT" sz="2000" b="1" dirty="0">
                <a:solidFill>
                  <a:srgbClr val="FF0000"/>
                </a:solidFill>
                <a:latin typeface="Candara" panose="020E0502030303020204" pitchFamily="34" charset="0"/>
              </a:rPr>
              <a:t>?</a:t>
            </a:r>
            <a:endParaRPr lang="pt-PT" sz="2000" dirty="0">
              <a:latin typeface="Candara" panose="020E0502030303020204" pitchFamily="34" charset="0"/>
            </a:endParaRPr>
          </a:p>
          <a:p>
            <a:pPr marL="355600" lvl="1" indent="0">
              <a:buNone/>
            </a:pPr>
            <a:endParaRPr lang="pt-PT" dirty="0">
              <a:latin typeface="Candara" panose="020E0502030303020204" pitchFamily="34" charset="0"/>
            </a:endParaRPr>
          </a:p>
        </p:txBody>
      </p:sp>
      <p:graphicFrame>
        <p:nvGraphicFramePr>
          <p:cNvPr id="4" name="Tabela 4">
            <a:extLst>
              <a:ext uri="{FF2B5EF4-FFF2-40B4-BE49-F238E27FC236}">
                <a16:creationId xmlns:a16="http://schemas.microsoft.com/office/drawing/2014/main" id="{07F7036C-1341-4BD8-8C17-A5D3D70A7ED5}"/>
              </a:ext>
            </a:extLst>
          </p:cNvPr>
          <p:cNvGraphicFramePr>
            <a:graphicFrameLocks noGrp="1"/>
          </p:cNvGraphicFramePr>
          <p:nvPr>
            <p:extLst>
              <p:ext uri="{D42A27DB-BD31-4B8C-83A1-F6EECF244321}">
                <p14:modId xmlns:p14="http://schemas.microsoft.com/office/powerpoint/2010/main" val="3744051836"/>
              </p:ext>
            </p:extLst>
          </p:nvPr>
        </p:nvGraphicFramePr>
        <p:xfrm>
          <a:off x="1835696" y="4310351"/>
          <a:ext cx="6096000" cy="222504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2122380281"/>
                    </a:ext>
                  </a:extLst>
                </a:gridCol>
                <a:gridCol w="1016000">
                  <a:extLst>
                    <a:ext uri="{9D8B030D-6E8A-4147-A177-3AD203B41FA5}">
                      <a16:colId xmlns:a16="http://schemas.microsoft.com/office/drawing/2014/main" val="3577345609"/>
                    </a:ext>
                  </a:extLst>
                </a:gridCol>
                <a:gridCol w="1016000">
                  <a:extLst>
                    <a:ext uri="{9D8B030D-6E8A-4147-A177-3AD203B41FA5}">
                      <a16:colId xmlns:a16="http://schemas.microsoft.com/office/drawing/2014/main" val="2217158524"/>
                    </a:ext>
                  </a:extLst>
                </a:gridCol>
                <a:gridCol w="1016000">
                  <a:extLst>
                    <a:ext uri="{9D8B030D-6E8A-4147-A177-3AD203B41FA5}">
                      <a16:colId xmlns:a16="http://schemas.microsoft.com/office/drawing/2014/main" val="3598731596"/>
                    </a:ext>
                  </a:extLst>
                </a:gridCol>
                <a:gridCol w="1016000">
                  <a:extLst>
                    <a:ext uri="{9D8B030D-6E8A-4147-A177-3AD203B41FA5}">
                      <a16:colId xmlns:a16="http://schemas.microsoft.com/office/drawing/2014/main" val="2839226703"/>
                    </a:ext>
                  </a:extLst>
                </a:gridCol>
                <a:gridCol w="1016000">
                  <a:extLst>
                    <a:ext uri="{9D8B030D-6E8A-4147-A177-3AD203B41FA5}">
                      <a16:colId xmlns:a16="http://schemas.microsoft.com/office/drawing/2014/main" val="1854675402"/>
                    </a:ext>
                  </a:extLst>
                </a:gridCol>
              </a:tblGrid>
              <a:tr h="370840">
                <a:tc>
                  <a:txBody>
                    <a:bodyPr/>
                    <a:lstStyle/>
                    <a:p>
                      <a:pPr algn="ctr"/>
                      <a:r>
                        <a:rPr lang="pt-PT" sz="1400" b="1"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400" b="0"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400" b="0"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400" b="0" i="0" dirty="0">
                          <a:solidFill>
                            <a:srgbClr val="000000"/>
                          </a:solidFill>
                          <a:effectLst/>
                          <a:latin typeface="Candara" panose="020E0502030303020204" pitchFamily="34" charset="0"/>
                        </a:rPr>
                        <a:t>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400" b="0" i="0" dirty="0">
                          <a:solidFill>
                            <a:srgbClr val="000000"/>
                          </a:solidFill>
                          <a:effectLst/>
                          <a:latin typeface="Candara" panose="020E0502030303020204" pitchFamily="34" charset="0"/>
                        </a:rPr>
                        <a:t>M</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2270322426"/>
                  </a:ext>
                </a:extLst>
              </a:tr>
              <a:tr h="370840">
                <a:tc>
                  <a:txBody>
                    <a:bodyPr/>
                    <a:lstStyle/>
                    <a:p>
                      <a:pPr algn="ctr"/>
                      <a:r>
                        <a:rPr lang="pt-PT" sz="1400" b="1" i="0" dirty="0">
                          <a:solidFill>
                            <a:srgbClr val="000000"/>
                          </a:solidFill>
                          <a:effectLst/>
                          <a:latin typeface="Candara" panose="020E0502030303020204" pitchFamily="34" charset="0"/>
                        </a:rPr>
                        <a:t>H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400" b="0"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400" b="0" i="0" dirty="0">
                          <a:solidFill>
                            <a:srgbClr val="000000"/>
                          </a:solidFill>
                          <a:effectLst/>
                          <a:latin typeface="Candara" panose="020E0502030303020204" pitchFamily="34" charset="0"/>
                        </a:rPr>
                        <a:t>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400" b="0" i="0" dirty="0">
                          <a:solidFill>
                            <a:srgbClr val="000000"/>
                          </a:solidFill>
                          <a:effectLst/>
                          <a:latin typeface="Candara" panose="020E0502030303020204" pitchFamily="34" charset="0"/>
                        </a:rPr>
                        <a:t>M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400" b="0" i="0" dirty="0">
                          <a:solidFill>
                            <a:srgbClr val="000000"/>
                          </a:solidFill>
                          <a:effectLst/>
                          <a:latin typeface="Candara" panose="020E0502030303020204" pitchFamily="34" charset="0"/>
                        </a:rPr>
                        <a:t>L</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extLst>
                  <a:ext uri="{0D108BD9-81ED-4DB2-BD59-A6C34878D82A}">
                    <a16:rowId xmlns:a16="http://schemas.microsoft.com/office/drawing/2014/main" val="1100279622"/>
                  </a:ext>
                </a:extLst>
              </a:tr>
              <a:tr h="370840">
                <a:tc>
                  <a:txBody>
                    <a:bodyPr/>
                    <a:lstStyle/>
                    <a:p>
                      <a:pPr algn="ctr"/>
                      <a:r>
                        <a:rPr lang="pt-PT" sz="1400" b="1" i="0" dirty="0">
                          <a:solidFill>
                            <a:srgbClr val="000000"/>
                          </a:solidFill>
                          <a:effectLst/>
                          <a:latin typeface="Candara" panose="020E0502030303020204" pitchFamily="34" charset="0"/>
                        </a:rPr>
                        <a:t>M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600" b="0" i="0" dirty="0">
                          <a:solidFill>
                            <a:schemeClr val="tx1"/>
                          </a:solidFill>
                          <a:effectLst/>
                          <a:latin typeface="Candara" panose="020E0502030303020204" pitchFamily="34" charset="0"/>
                        </a:rPr>
                        <a:t>H</a:t>
                      </a:r>
                      <a:r>
                        <a:rPr lang="pt-PT" sz="1400" b="1" i="0" dirty="0">
                          <a:solidFill>
                            <a:srgbClr val="000000"/>
                          </a:solidFill>
                          <a:effectLst/>
                          <a:latin typeface="Candara" panose="020E0502030303020204" pitchFamily="34" charset="0"/>
                        </a:rPr>
                        <a:t> </a:t>
                      </a:r>
                      <a:endParaRPr lang="pt-PT" sz="1400" b="1"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400" b="0" i="0" dirty="0">
                          <a:solidFill>
                            <a:srgbClr val="000000"/>
                          </a:solidFill>
                          <a:effectLst/>
                          <a:latin typeface="Candara" panose="020E0502030303020204" pitchFamily="34" charset="0"/>
                        </a:rPr>
                        <a:t>M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400" b="0" i="0" dirty="0">
                          <a:solidFill>
                            <a:srgbClr val="000000"/>
                          </a:solidFill>
                          <a:effectLst/>
                          <a:latin typeface="Candara" panose="020E0502030303020204" pitchFamily="34" charset="0"/>
                        </a:rPr>
                        <a:t>L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400" b="0" i="0" dirty="0">
                          <a:solidFill>
                            <a:srgbClr val="000000"/>
                          </a:solidFill>
                          <a:effectLst/>
                          <a:latin typeface="Candara" panose="020E0502030303020204" pitchFamily="34" charset="0"/>
                        </a:rPr>
                        <a:t>VL</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296035146"/>
                  </a:ext>
                </a:extLst>
              </a:tr>
              <a:tr h="370840">
                <a:tc>
                  <a:txBody>
                    <a:bodyPr/>
                    <a:lstStyle/>
                    <a:p>
                      <a:pPr algn="ctr"/>
                      <a:r>
                        <a:rPr lang="pt-PT" sz="1400" b="1" i="0" dirty="0">
                          <a:solidFill>
                            <a:srgbClr val="000000"/>
                          </a:solidFill>
                          <a:effectLst/>
                          <a:latin typeface="Candara" panose="020E0502030303020204" pitchFamily="34" charset="0"/>
                        </a:rPr>
                        <a:t>L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400" b="0" i="0" dirty="0">
                          <a:solidFill>
                            <a:srgbClr val="000000"/>
                          </a:solidFill>
                          <a:effectLst/>
                          <a:latin typeface="Candara" panose="020E0502030303020204" pitchFamily="34" charset="0"/>
                        </a:rPr>
                        <a:t>M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400" b="0" i="0" dirty="0">
                          <a:solidFill>
                            <a:srgbClr val="000000"/>
                          </a:solidFill>
                          <a:effectLst/>
                          <a:latin typeface="Candara" panose="020E0502030303020204" pitchFamily="34" charset="0"/>
                        </a:rPr>
                        <a:t>L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400" b="0" i="0" dirty="0">
                          <a:solidFill>
                            <a:srgbClr val="000000"/>
                          </a:solidFill>
                          <a:effectLst/>
                          <a:latin typeface="Candara" panose="020E0502030303020204" pitchFamily="34" charset="0"/>
                        </a:rPr>
                        <a:t>VL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r>
                        <a:rPr lang="pt-PT" sz="1400" b="0" i="0" dirty="0">
                          <a:solidFill>
                            <a:srgbClr val="000000"/>
                          </a:solidFill>
                          <a:effectLst/>
                          <a:latin typeface="Candara" panose="020E0502030303020204" pitchFamily="34" charset="0"/>
                        </a:rPr>
                        <a:t>VL</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963059494"/>
                  </a:ext>
                </a:extLst>
              </a:tr>
              <a:tr h="370840">
                <a:tc>
                  <a:txBody>
                    <a:bodyPr/>
                    <a:lstStyle/>
                    <a:p>
                      <a:pPr algn="ctr"/>
                      <a:r>
                        <a:rPr lang="pt-PT" sz="1400" b="1" i="0" dirty="0">
                          <a:solidFill>
                            <a:srgbClr val="000000"/>
                          </a:solidFill>
                          <a:effectLst/>
                          <a:latin typeface="Candara" panose="020E0502030303020204" pitchFamily="34" charset="0"/>
                        </a:rPr>
                        <a:t>VL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M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400" b="0" i="0" dirty="0">
                          <a:solidFill>
                            <a:srgbClr val="000000"/>
                          </a:solidFill>
                          <a:effectLst/>
                          <a:latin typeface="Candara" panose="020E0502030303020204" pitchFamily="34" charset="0"/>
                        </a:rPr>
                        <a:t>L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400" b="0" i="0" dirty="0">
                          <a:solidFill>
                            <a:srgbClr val="000000"/>
                          </a:solidFill>
                          <a:effectLst/>
                          <a:latin typeface="Candara" panose="020E0502030303020204" pitchFamily="34" charset="0"/>
                        </a:rPr>
                        <a:t>VL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r>
                        <a:rPr lang="pt-PT" sz="1400" b="0" i="0">
                          <a:solidFill>
                            <a:srgbClr val="000000"/>
                          </a:solidFill>
                          <a:effectLst/>
                          <a:latin typeface="Candara" panose="020E0502030303020204" pitchFamily="34" charset="0"/>
                        </a:rPr>
                        <a:t>VL </a:t>
                      </a:r>
                      <a:endParaRPr lang="pt-PT" sz="14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r>
                        <a:rPr lang="pt-PT" sz="1400" b="0" i="0" dirty="0">
                          <a:solidFill>
                            <a:srgbClr val="000000"/>
                          </a:solidFill>
                          <a:effectLst/>
                          <a:latin typeface="Candara" panose="020E0502030303020204" pitchFamily="34" charset="0"/>
                        </a:rPr>
                        <a:t>VL</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3047391102"/>
                  </a:ext>
                </a:extLst>
              </a:tr>
              <a:tr h="370840">
                <a:tc>
                  <a:txBody>
                    <a:bodyPr/>
                    <a:lstStyle/>
                    <a:p>
                      <a:endParaRPr lang="pt-PT"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VL </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L</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M</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H</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dirty="0">
                          <a:latin typeface="Candara" panose="020E0502030303020204" pitchFamily="34" charset="0"/>
                        </a:rPr>
                        <a:t>VH</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738433700"/>
                  </a:ext>
                </a:extLst>
              </a:tr>
            </a:tbl>
          </a:graphicData>
        </a:graphic>
      </p:graphicFrame>
      <p:sp>
        <p:nvSpPr>
          <p:cNvPr id="12" name="Rectangle 1">
            <a:extLst>
              <a:ext uri="{FF2B5EF4-FFF2-40B4-BE49-F238E27FC236}">
                <a16:creationId xmlns:a16="http://schemas.microsoft.com/office/drawing/2014/main" id="{59417D6D-4EB2-466C-BD01-C9D5B677005E}"/>
              </a:ext>
            </a:extLst>
          </p:cNvPr>
          <p:cNvSpPr>
            <a:spLocks noChangeArrowheads="1"/>
          </p:cNvSpPr>
          <p:nvPr/>
        </p:nvSpPr>
        <p:spPr bwMode="auto">
          <a:xfrm>
            <a:off x="389187" y="3580685"/>
            <a:ext cx="518457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br>
              <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rPr>
            </a:br>
            <a:endPar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
        <p:nvSpPr>
          <p:cNvPr id="17" name="CaixaDeTexto 16">
            <a:extLst>
              <a:ext uri="{FF2B5EF4-FFF2-40B4-BE49-F238E27FC236}">
                <a16:creationId xmlns:a16="http://schemas.microsoft.com/office/drawing/2014/main" id="{85A78860-0C67-4867-AC26-FE11708C8B08}"/>
              </a:ext>
            </a:extLst>
          </p:cNvPr>
          <p:cNvSpPr txBox="1"/>
          <p:nvPr/>
        </p:nvSpPr>
        <p:spPr>
          <a:xfrm>
            <a:off x="3734091" y="6488668"/>
            <a:ext cx="2630848" cy="369332"/>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Resistance</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a:t>
            </a: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Strength</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(RS)</a:t>
            </a:r>
            <a:endParaRPr kumimoji="0" lang="pt-PT"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19" name="CaixaDeTexto 18">
            <a:extLst>
              <a:ext uri="{FF2B5EF4-FFF2-40B4-BE49-F238E27FC236}">
                <a16:creationId xmlns:a16="http://schemas.microsoft.com/office/drawing/2014/main" id="{1DBEA078-BCB2-4AD8-A7DB-5EF801F8C0E9}"/>
              </a:ext>
            </a:extLst>
          </p:cNvPr>
          <p:cNvSpPr txBox="1"/>
          <p:nvPr/>
        </p:nvSpPr>
        <p:spPr>
          <a:xfrm>
            <a:off x="204783" y="5251995"/>
            <a:ext cx="1871025" cy="646331"/>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Threat</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a:t>
            </a: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Capability</a:t>
            </a:r>
            <a:b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b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a:t>
            </a: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TCap</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a:t>
            </a:r>
            <a:endPar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p:txBody>
      </p:sp>
      <p:sp>
        <p:nvSpPr>
          <p:cNvPr id="23" name="CaixaDeTexto 22">
            <a:extLst>
              <a:ext uri="{FF2B5EF4-FFF2-40B4-BE49-F238E27FC236}">
                <a16:creationId xmlns:a16="http://schemas.microsoft.com/office/drawing/2014/main" id="{57609714-F250-4A03-97C9-74561CAA0FE4}"/>
              </a:ext>
            </a:extLst>
          </p:cNvPr>
          <p:cNvSpPr txBox="1"/>
          <p:nvPr/>
        </p:nvSpPr>
        <p:spPr>
          <a:xfrm>
            <a:off x="3855373" y="3719184"/>
            <a:ext cx="2388283" cy="369332"/>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Vulnerabilidade (</a:t>
            </a: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Vuln</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a:t>
            </a:r>
            <a:endParaRPr kumimoji="0" lang="pt-PT"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834127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59D75-DBFF-4AA0-8604-61C8BC6055B0}"/>
              </a:ext>
            </a:extLst>
          </p:cNvPr>
          <p:cNvSpPr>
            <a:spLocks noGrp="1"/>
          </p:cNvSpPr>
          <p:nvPr>
            <p:ph type="title"/>
          </p:nvPr>
        </p:nvSpPr>
        <p:spPr>
          <a:xfrm>
            <a:off x="0" y="-75271"/>
            <a:ext cx="9144000" cy="1106489"/>
          </a:xfrm>
        </p:spPr>
        <p:txBody>
          <a:bodyPr/>
          <a:lstStyle/>
          <a:p>
            <a:r>
              <a:rPr lang="pt-PT" sz="2800" dirty="0"/>
              <a:t>Processo de Análise</a:t>
            </a:r>
            <a:br>
              <a:rPr kumimoji="0" lang="en-US" sz="24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br>
            <a:r>
              <a:rPr kumimoji="0" lang="pt-PT" sz="2400" b="0" i="0" u="none" strike="noStrike" kern="1200" cap="none" spc="0" normalizeH="0" baseline="0" noProof="0" dirty="0">
                <a:ln>
                  <a:noFill/>
                </a:ln>
                <a:solidFill>
                  <a:srgbClr val="7030A0"/>
                </a:solidFill>
                <a:effectLst/>
                <a:uLnTx/>
                <a:uFillTx/>
                <a:latin typeface="Candara" panose="020E0502030303020204" pitchFamily="34" charset="0"/>
                <a:ea typeface="+mj-ea"/>
                <a:cs typeface="+mj-cs"/>
              </a:rPr>
              <a:t>Etapa 2: Avaliar a frequência do evento de perda (LEF)</a:t>
            </a:r>
            <a:endParaRPr lang="pt-PT" dirty="0"/>
          </a:p>
        </p:txBody>
      </p:sp>
      <p:sp>
        <p:nvSpPr>
          <p:cNvPr id="3" name="Marcador de Posição de Conteúdo 2">
            <a:extLst>
              <a:ext uri="{FF2B5EF4-FFF2-40B4-BE49-F238E27FC236}">
                <a16:creationId xmlns:a16="http://schemas.microsoft.com/office/drawing/2014/main" id="{C54FE0BC-AD29-4FCC-B9E3-401769217C61}"/>
              </a:ext>
            </a:extLst>
          </p:cNvPr>
          <p:cNvSpPr>
            <a:spLocks noGrp="1"/>
          </p:cNvSpPr>
          <p:nvPr>
            <p:ph idx="1"/>
          </p:nvPr>
        </p:nvSpPr>
        <p:spPr>
          <a:xfrm>
            <a:off x="0" y="1097360"/>
            <a:ext cx="9144000" cy="5760640"/>
          </a:xfrm>
        </p:spPr>
        <p:txBody>
          <a:bodyPr>
            <a:normAutofit/>
          </a:bodyPr>
          <a:lstStyle/>
          <a:p>
            <a:pPr marL="0" lvl="1" indent="0" algn="ctr">
              <a:buNone/>
            </a:pPr>
            <a:r>
              <a:rPr lang="pt-PT" sz="2200" b="1" dirty="0">
                <a:solidFill>
                  <a:schemeClr val="tx1">
                    <a:lumMod val="95000"/>
                    <a:lumOff val="5000"/>
                  </a:schemeClr>
                </a:solidFill>
                <a:latin typeface="Candara" panose="020E0502030303020204" pitchFamily="34" charset="0"/>
              </a:rPr>
              <a:t>Obter a </a:t>
            </a:r>
            <a:r>
              <a:rPr kumimoji="0" lang="en-US" sz="2000" b="1" i="0" u="none" strike="noStrike" kern="1200" cap="none" spc="0" normalizeH="0" baseline="0" noProof="0" dirty="0">
                <a:ln>
                  <a:noFill/>
                </a:ln>
                <a:solidFill>
                  <a:schemeClr val="tx1">
                    <a:lumMod val="95000"/>
                    <a:lumOff val="5000"/>
                  </a:schemeClr>
                </a:solidFill>
                <a:effectLst/>
                <a:uLnTx/>
                <a:uFillTx/>
                <a:latin typeface="Candara" panose="020E0502030303020204" pitchFamily="34" charset="0"/>
                <a:ea typeface="+mj-ea"/>
                <a:cs typeface="+mj-cs"/>
              </a:rPr>
              <a:t>Loss Event Frequency (LEF) </a:t>
            </a:r>
          </a:p>
          <a:p>
            <a:pPr marL="450850" lvl="1" indent="-360363">
              <a:buFont typeface="Wingdings" panose="05000000000000000000" pitchFamily="2" charset="2"/>
              <a:buChar char="Ø"/>
            </a:pPr>
            <a:r>
              <a:rPr lang="pt-PT" sz="2200" dirty="0">
                <a:solidFill>
                  <a:schemeClr val="tx1">
                    <a:lumMod val="95000"/>
                    <a:lumOff val="5000"/>
                  </a:schemeClr>
                </a:solidFill>
                <a:latin typeface="Candara" panose="020E0502030303020204" pitchFamily="34" charset="0"/>
              </a:rPr>
              <a:t>Semelhante à Vulnerabilidade, a </a:t>
            </a:r>
            <a:r>
              <a:rPr lang="pt-PT" sz="2200" b="1" dirty="0">
                <a:solidFill>
                  <a:schemeClr val="tx1">
                    <a:lumMod val="95000"/>
                    <a:lumOff val="5000"/>
                  </a:schemeClr>
                </a:solidFill>
                <a:latin typeface="Candara" panose="020E0502030303020204" pitchFamily="34" charset="0"/>
              </a:rPr>
              <a:t>LEF</a:t>
            </a:r>
            <a:r>
              <a:rPr lang="pt-PT" sz="2200" dirty="0">
                <a:solidFill>
                  <a:schemeClr val="tx1">
                    <a:lumMod val="95000"/>
                    <a:lumOff val="5000"/>
                  </a:schemeClr>
                </a:solidFill>
                <a:latin typeface="Candara" panose="020E0502030303020204" pitchFamily="34" charset="0"/>
              </a:rPr>
              <a:t> obtém-se cruzando a </a:t>
            </a:r>
            <a:r>
              <a:rPr lang="pt-PT" sz="2200" b="1" dirty="0">
                <a:solidFill>
                  <a:schemeClr val="tx1">
                    <a:lumMod val="95000"/>
                    <a:lumOff val="5000"/>
                  </a:schemeClr>
                </a:solidFill>
                <a:latin typeface="Candara" panose="020E0502030303020204" pitchFamily="34" charset="0"/>
              </a:rPr>
              <a:t>TEF</a:t>
            </a:r>
            <a:r>
              <a:rPr lang="pt-PT" sz="2200" dirty="0">
                <a:solidFill>
                  <a:schemeClr val="tx1">
                    <a:lumMod val="95000"/>
                    <a:lumOff val="5000"/>
                  </a:schemeClr>
                </a:solidFill>
                <a:latin typeface="Candara" panose="020E0502030303020204" pitchFamily="34" charset="0"/>
              </a:rPr>
              <a:t> e a </a:t>
            </a:r>
            <a:r>
              <a:rPr lang="pt-PT" sz="2200" b="1" dirty="0" err="1">
                <a:solidFill>
                  <a:schemeClr val="tx1">
                    <a:lumMod val="95000"/>
                    <a:lumOff val="5000"/>
                  </a:schemeClr>
                </a:solidFill>
                <a:latin typeface="Candara" panose="020E0502030303020204" pitchFamily="34" charset="0"/>
              </a:rPr>
              <a:t>Vuln</a:t>
            </a:r>
            <a:r>
              <a:rPr lang="pt-PT" sz="2200" dirty="0">
                <a:solidFill>
                  <a:schemeClr val="tx1">
                    <a:lumMod val="95000"/>
                    <a:lumOff val="5000"/>
                  </a:schemeClr>
                </a:solidFill>
                <a:latin typeface="Candara" panose="020E0502030303020204" pitchFamily="34" charset="0"/>
              </a:rPr>
              <a:t> dentro de uma matriz.</a:t>
            </a:r>
          </a:p>
          <a:p>
            <a:pPr marL="355600" lvl="1" indent="0">
              <a:buNone/>
            </a:pPr>
            <a:endParaRPr lang="pt-PT" sz="2200" dirty="0">
              <a:latin typeface="Candara" panose="020E0502030303020204" pitchFamily="34" charset="0"/>
            </a:endParaRPr>
          </a:p>
          <a:p>
            <a:pPr marL="355600" lvl="1" indent="0">
              <a:buNone/>
            </a:pPr>
            <a:endParaRPr lang="pt-PT" sz="2200" dirty="0">
              <a:latin typeface="Candara" panose="020E0502030303020204" pitchFamily="34" charset="0"/>
            </a:endParaRPr>
          </a:p>
          <a:p>
            <a:pPr marL="355600" lvl="1" indent="0">
              <a:buNone/>
            </a:pPr>
            <a:endParaRPr lang="pt-PT" sz="2200" dirty="0">
              <a:latin typeface="Candara" panose="020E0502030303020204" pitchFamily="34" charset="0"/>
            </a:endParaRPr>
          </a:p>
          <a:p>
            <a:pPr marL="355600" lvl="1" indent="0">
              <a:buNone/>
            </a:pPr>
            <a:endParaRPr lang="pt-PT" sz="2200" dirty="0">
              <a:latin typeface="Candara" panose="020E0502030303020204" pitchFamily="34" charset="0"/>
            </a:endParaRPr>
          </a:p>
          <a:p>
            <a:pPr marL="355600" lvl="1" indent="0">
              <a:buNone/>
            </a:pPr>
            <a:endParaRPr lang="pt-PT" sz="2200" dirty="0">
              <a:latin typeface="Candara" panose="020E0502030303020204" pitchFamily="34" charset="0"/>
            </a:endParaRPr>
          </a:p>
          <a:p>
            <a:pPr marL="355600" lvl="1" indent="0">
              <a:buNone/>
            </a:pPr>
            <a:endParaRPr lang="pt-PT" sz="2200" dirty="0">
              <a:latin typeface="Candara" panose="020E0502030303020204" pitchFamily="34" charset="0"/>
            </a:endParaRPr>
          </a:p>
          <a:p>
            <a:pPr marL="355600" lvl="1" indent="0">
              <a:buNone/>
            </a:pPr>
            <a:endParaRPr lang="pt-PT" sz="2200" dirty="0">
              <a:latin typeface="Candara" panose="020E0502030303020204" pitchFamily="34" charset="0"/>
            </a:endParaRPr>
          </a:p>
          <a:p>
            <a:pPr marL="355600" lvl="1" indent="0">
              <a:buNone/>
            </a:pPr>
            <a:endParaRPr lang="pt-PT" sz="2200" dirty="0">
              <a:latin typeface="Candara" panose="020E0502030303020204" pitchFamily="34" charset="0"/>
            </a:endParaRPr>
          </a:p>
          <a:p>
            <a:pPr marL="355600" lvl="1" indent="0" algn="ctr">
              <a:buNone/>
            </a:pPr>
            <a:r>
              <a:rPr lang="pt-PT" sz="2200" b="1" dirty="0">
                <a:solidFill>
                  <a:schemeClr val="tx1">
                    <a:lumMod val="95000"/>
                    <a:lumOff val="5000"/>
                  </a:schemeClr>
                </a:solidFill>
                <a:latin typeface="Candara" panose="020E0502030303020204" pitchFamily="34" charset="0"/>
              </a:rPr>
              <a:t>LEF = TEF x </a:t>
            </a:r>
            <a:r>
              <a:rPr lang="pt-PT" sz="2200" b="1" dirty="0" err="1">
                <a:solidFill>
                  <a:schemeClr val="tx1">
                    <a:lumMod val="95000"/>
                    <a:lumOff val="5000"/>
                  </a:schemeClr>
                </a:solidFill>
                <a:latin typeface="Candara" panose="020E0502030303020204" pitchFamily="34" charset="0"/>
              </a:rPr>
              <a:t>Vuln</a:t>
            </a:r>
            <a:endParaRPr lang="pt-PT" sz="2200" b="1" dirty="0">
              <a:solidFill>
                <a:schemeClr val="tx1">
                  <a:lumMod val="95000"/>
                  <a:lumOff val="5000"/>
                </a:schemeClr>
              </a:solidFill>
              <a:latin typeface="Candara" panose="020E0502030303020204" pitchFamily="34" charset="0"/>
            </a:endParaRPr>
          </a:p>
          <a:p>
            <a:pPr marL="450850" lvl="1" indent="-360363">
              <a:lnSpc>
                <a:spcPct val="110000"/>
              </a:lnSpc>
              <a:buClr>
                <a:srgbClr val="050309"/>
              </a:buClr>
              <a:buFont typeface="Wingdings" panose="05000000000000000000" pitchFamily="2" charset="2"/>
              <a:buChar char="Ø"/>
            </a:pPr>
            <a:r>
              <a:rPr lang="pt-PT" sz="2000" dirty="0">
                <a:solidFill>
                  <a:schemeClr val="tx1">
                    <a:lumMod val="95000"/>
                    <a:lumOff val="5000"/>
                  </a:schemeClr>
                </a:solidFill>
                <a:latin typeface="Candara" panose="020E0502030303020204" pitchFamily="34" charset="0"/>
              </a:rPr>
              <a:t>No cenário, com uma TEF </a:t>
            </a:r>
            <a:r>
              <a:rPr lang="pt-PT" sz="2000" b="1" dirty="0">
                <a:solidFill>
                  <a:srgbClr val="FF0000"/>
                </a:solidFill>
                <a:latin typeface="Candara" panose="020E0502030303020204" pitchFamily="34" charset="0"/>
              </a:rPr>
              <a:t>? </a:t>
            </a:r>
            <a:r>
              <a:rPr lang="pt-PT" sz="2000" dirty="0">
                <a:solidFill>
                  <a:schemeClr val="tx1">
                    <a:lumMod val="95000"/>
                    <a:lumOff val="5000"/>
                  </a:schemeClr>
                </a:solidFill>
                <a:latin typeface="Candara" panose="020E0502030303020204" pitchFamily="34" charset="0"/>
              </a:rPr>
              <a:t>e vulnerabilidade </a:t>
            </a:r>
            <a:r>
              <a:rPr lang="pt-PT" sz="2000" b="1" dirty="0">
                <a:solidFill>
                  <a:srgbClr val="FF0000"/>
                </a:solidFill>
                <a:latin typeface="Candara" panose="020E0502030303020204" pitchFamily="34" charset="0"/>
              </a:rPr>
              <a:t>?</a:t>
            </a:r>
            <a:r>
              <a:rPr lang="pt-PT" sz="2000" dirty="0">
                <a:solidFill>
                  <a:schemeClr val="tx1">
                    <a:lumMod val="95000"/>
                    <a:lumOff val="5000"/>
                  </a:schemeClr>
                </a:solidFill>
                <a:latin typeface="Candara" panose="020E0502030303020204" pitchFamily="34" charset="0"/>
              </a:rPr>
              <a:t>, a </a:t>
            </a:r>
            <a:r>
              <a:rPr lang="pt-PT" sz="2000" b="1" dirty="0">
                <a:solidFill>
                  <a:schemeClr val="tx1">
                    <a:lumMod val="95000"/>
                    <a:lumOff val="5000"/>
                  </a:schemeClr>
                </a:solidFill>
                <a:latin typeface="Candara" panose="020E0502030303020204" pitchFamily="34" charset="0"/>
              </a:rPr>
              <a:t>LEF</a:t>
            </a:r>
            <a:r>
              <a:rPr lang="pt-PT" sz="2000" dirty="0">
                <a:solidFill>
                  <a:schemeClr val="tx1">
                    <a:lumMod val="95000"/>
                    <a:lumOff val="5000"/>
                  </a:schemeClr>
                </a:solidFill>
                <a:latin typeface="Candara" panose="020E0502030303020204" pitchFamily="34" charset="0"/>
              </a:rPr>
              <a:t> é </a:t>
            </a:r>
            <a:r>
              <a:rPr lang="pt-PT" sz="2000" b="1" dirty="0">
                <a:solidFill>
                  <a:srgbClr val="FF0000"/>
                </a:solidFill>
                <a:latin typeface="Candara" panose="020E0502030303020204" pitchFamily="34" charset="0"/>
              </a:rPr>
              <a:t>?</a:t>
            </a:r>
            <a:r>
              <a:rPr lang="pt-PT" sz="2000" dirty="0">
                <a:solidFill>
                  <a:schemeClr val="tx1">
                    <a:lumMod val="95000"/>
                    <a:lumOff val="5000"/>
                  </a:schemeClr>
                </a:solidFill>
                <a:latin typeface="Candara" panose="020E0502030303020204" pitchFamily="34" charset="0"/>
              </a:rPr>
              <a:t>. Lembrar que a vulnerabilidade é uma percentagem, o que significa que nunca se  pode estar mais do que 100% vulnerável. Consequentemente, a </a:t>
            </a:r>
            <a:r>
              <a:rPr lang="pt-PT" sz="2000" b="1" dirty="0">
                <a:solidFill>
                  <a:schemeClr val="tx1">
                    <a:lumMod val="95000"/>
                    <a:lumOff val="5000"/>
                  </a:schemeClr>
                </a:solidFill>
                <a:latin typeface="Candara" panose="020E0502030303020204" pitchFamily="34" charset="0"/>
              </a:rPr>
              <a:t>LEF</a:t>
            </a:r>
            <a:r>
              <a:rPr lang="pt-PT" sz="2000" dirty="0">
                <a:solidFill>
                  <a:schemeClr val="tx1">
                    <a:lumMod val="95000"/>
                    <a:lumOff val="5000"/>
                  </a:schemeClr>
                </a:solidFill>
                <a:latin typeface="Candara" panose="020E0502030303020204" pitchFamily="34" charset="0"/>
              </a:rPr>
              <a:t> nunca será maior do que a </a:t>
            </a:r>
            <a:r>
              <a:rPr lang="pt-PT" sz="2000" b="1" dirty="0">
                <a:solidFill>
                  <a:schemeClr val="tx1">
                    <a:lumMod val="95000"/>
                    <a:lumOff val="5000"/>
                  </a:schemeClr>
                </a:solidFill>
                <a:latin typeface="Candara" panose="020E0502030303020204" pitchFamily="34" charset="0"/>
              </a:rPr>
              <a:t>TEF,</a:t>
            </a:r>
            <a:r>
              <a:rPr lang="pt-PT" sz="2000" dirty="0">
                <a:solidFill>
                  <a:schemeClr val="tx1">
                    <a:lumMod val="95000"/>
                    <a:lumOff val="5000"/>
                  </a:schemeClr>
                </a:solidFill>
                <a:latin typeface="Candara" panose="020E0502030303020204" pitchFamily="34" charset="0"/>
              </a:rPr>
              <a:t> como se comprova</a:t>
            </a:r>
          </a:p>
        </p:txBody>
      </p:sp>
      <p:sp>
        <p:nvSpPr>
          <p:cNvPr id="12" name="Rectangle 1">
            <a:extLst>
              <a:ext uri="{FF2B5EF4-FFF2-40B4-BE49-F238E27FC236}">
                <a16:creationId xmlns:a16="http://schemas.microsoft.com/office/drawing/2014/main" id="{59417D6D-4EB2-466C-BD01-C9D5B677005E}"/>
              </a:ext>
            </a:extLst>
          </p:cNvPr>
          <p:cNvSpPr>
            <a:spLocks noChangeArrowheads="1"/>
          </p:cNvSpPr>
          <p:nvPr/>
        </p:nvSpPr>
        <p:spPr bwMode="auto">
          <a:xfrm>
            <a:off x="389187" y="3580685"/>
            <a:ext cx="518457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br>
              <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rPr>
            </a:br>
            <a:endPar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
        <p:nvSpPr>
          <p:cNvPr id="17" name="CaixaDeTexto 16">
            <a:extLst>
              <a:ext uri="{FF2B5EF4-FFF2-40B4-BE49-F238E27FC236}">
                <a16:creationId xmlns:a16="http://schemas.microsoft.com/office/drawing/2014/main" id="{85A78860-0C67-4867-AC26-FE11708C8B08}"/>
              </a:ext>
            </a:extLst>
          </p:cNvPr>
          <p:cNvSpPr txBox="1"/>
          <p:nvPr/>
        </p:nvSpPr>
        <p:spPr>
          <a:xfrm>
            <a:off x="4450267" y="4622512"/>
            <a:ext cx="2631041"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20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Vulnerabilidade (</a:t>
            </a:r>
            <a:r>
              <a:rPr kumimoji="0" lang="pt-PT" sz="20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Vuln</a:t>
            </a:r>
            <a:r>
              <a:rPr kumimoji="0" lang="pt-PT" sz="20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a:t>
            </a:r>
            <a:endParaRPr kumimoji="0" lang="pt-PT" sz="20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19" name="CaixaDeTexto 18">
            <a:extLst>
              <a:ext uri="{FF2B5EF4-FFF2-40B4-BE49-F238E27FC236}">
                <a16:creationId xmlns:a16="http://schemas.microsoft.com/office/drawing/2014/main" id="{1DBEA078-BCB2-4AD8-A7DB-5EF801F8C0E9}"/>
              </a:ext>
            </a:extLst>
          </p:cNvPr>
          <p:cNvSpPr txBox="1"/>
          <p:nvPr/>
        </p:nvSpPr>
        <p:spPr>
          <a:xfrm>
            <a:off x="112250" y="3444875"/>
            <a:ext cx="2555776" cy="646331"/>
          </a:xfrm>
          <a:prstGeom prst="rect">
            <a:avLst/>
          </a:prstGeom>
          <a:noFill/>
        </p:spPr>
        <p:txBody>
          <a:bodyPr wrap="square" rtlCol="0">
            <a:spAutoFit/>
          </a:bodyPr>
          <a:lstStyle/>
          <a:p>
            <a:pPr marL="0" marR="0" lvl="0" indent="0" algn="just" defTabSz="914400" rtl="0" eaLnBrk="1" fontAlgn="base" latinLnBrk="0" hangingPunct="1">
              <a:lnSpc>
                <a:spcPct val="100000"/>
              </a:lnSpc>
              <a:spcBef>
                <a:spcPct val="0"/>
              </a:spcBef>
              <a:spcAft>
                <a:spcPct val="0"/>
              </a:spcAft>
              <a:buClrTx/>
              <a:buSzTx/>
              <a:buFontTx/>
              <a:buNone/>
              <a:tabLst/>
              <a:defRPr/>
            </a:pP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Threat</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a:t>
            </a: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Event</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a:t>
            </a: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Frequency</a:t>
            </a:r>
            <a:endPar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(TEF)</a:t>
            </a:r>
            <a:endPar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p:txBody>
      </p:sp>
      <p:sp>
        <p:nvSpPr>
          <p:cNvPr id="23" name="CaixaDeTexto 22">
            <a:extLst>
              <a:ext uri="{FF2B5EF4-FFF2-40B4-BE49-F238E27FC236}">
                <a16:creationId xmlns:a16="http://schemas.microsoft.com/office/drawing/2014/main" id="{57609714-F250-4A03-97C9-74561CAA0FE4}"/>
              </a:ext>
            </a:extLst>
          </p:cNvPr>
          <p:cNvSpPr txBox="1"/>
          <p:nvPr/>
        </p:nvSpPr>
        <p:spPr>
          <a:xfrm>
            <a:off x="4328536" y="2162044"/>
            <a:ext cx="2874505" cy="369332"/>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Loss</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a:t>
            </a: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Event</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a:t>
            </a:r>
            <a:r>
              <a:rPr kumimoji="0" lang="pt-PT" sz="1800" b="1" i="0" u="none" strike="noStrike" kern="1200" cap="none" spc="0" normalizeH="0" baseline="0" noProof="0" dirty="0" err="1">
                <a:ln>
                  <a:noFill/>
                </a:ln>
                <a:solidFill>
                  <a:srgbClr val="000000"/>
                </a:solidFill>
                <a:effectLst/>
                <a:uLnTx/>
                <a:uFillTx/>
                <a:latin typeface="Candara" panose="020E0502030303020204" pitchFamily="34" charset="0"/>
                <a:ea typeface="+mn-ea"/>
                <a:cs typeface="+mn-cs"/>
              </a:rPr>
              <a:t>Frequency</a:t>
            </a:r>
            <a:r>
              <a:rPr kumimoji="0" lang="pt-PT" sz="1800" b="1" i="0" u="none" strike="noStrike" kern="1200" cap="none" spc="0" normalizeH="0" baseline="0" noProof="0" dirty="0">
                <a:ln>
                  <a:noFill/>
                </a:ln>
                <a:solidFill>
                  <a:srgbClr val="000000"/>
                </a:solidFill>
                <a:effectLst/>
                <a:uLnTx/>
                <a:uFillTx/>
                <a:latin typeface="Candara" panose="020E0502030303020204" pitchFamily="34" charset="0"/>
                <a:ea typeface="+mn-ea"/>
                <a:cs typeface="+mn-cs"/>
              </a:rPr>
              <a:t> (LEF)</a:t>
            </a:r>
            <a:endParaRPr kumimoji="0" lang="pt-PT"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graphicFrame>
        <p:nvGraphicFramePr>
          <p:cNvPr id="11" name="Tabela 4">
            <a:extLst>
              <a:ext uri="{FF2B5EF4-FFF2-40B4-BE49-F238E27FC236}">
                <a16:creationId xmlns:a16="http://schemas.microsoft.com/office/drawing/2014/main" id="{79E77BFA-B519-4865-B54F-37AEB274BE56}"/>
              </a:ext>
            </a:extLst>
          </p:cNvPr>
          <p:cNvGraphicFramePr>
            <a:graphicFrameLocks noGrp="1"/>
          </p:cNvGraphicFramePr>
          <p:nvPr>
            <p:extLst>
              <p:ext uri="{D42A27DB-BD31-4B8C-83A1-F6EECF244321}">
                <p14:modId xmlns:p14="http://schemas.microsoft.com/office/powerpoint/2010/main" val="2206202899"/>
              </p:ext>
            </p:extLst>
          </p:nvPr>
        </p:nvGraphicFramePr>
        <p:xfrm>
          <a:off x="2339752" y="2532380"/>
          <a:ext cx="6096000" cy="222504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2122380281"/>
                    </a:ext>
                  </a:extLst>
                </a:gridCol>
                <a:gridCol w="1016000">
                  <a:extLst>
                    <a:ext uri="{9D8B030D-6E8A-4147-A177-3AD203B41FA5}">
                      <a16:colId xmlns:a16="http://schemas.microsoft.com/office/drawing/2014/main" val="3577345609"/>
                    </a:ext>
                  </a:extLst>
                </a:gridCol>
                <a:gridCol w="1016000">
                  <a:extLst>
                    <a:ext uri="{9D8B030D-6E8A-4147-A177-3AD203B41FA5}">
                      <a16:colId xmlns:a16="http://schemas.microsoft.com/office/drawing/2014/main" val="2217158524"/>
                    </a:ext>
                  </a:extLst>
                </a:gridCol>
                <a:gridCol w="1016000">
                  <a:extLst>
                    <a:ext uri="{9D8B030D-6E8A-4147-A177-3AD203B41FA5}">
                      <a16:colId xmlns:a16="http://schemas.microsoft.com/office/drawing/2014/main" val="3598731596"/>
                    </a:ext>
                  </a:extLst>
                </a:gridCol>
                <a:gridCol w="1016000">
                  <a:extLst>
                    <a:ext uri="{9D8B030D-6E8A-4147-A177-3AD203B41FA5}">
                      <a16:colId xmlns:a16="http://schemas.microsoft.com/office/drawing/2014/main" val="2839226703"/>
                    </a:ext>
                  </a:extLst>
                </a:gridCol>
                <a:gridCol w="1016000">
                  <a:extLst>
                    <a:ext uri="{9D8B030D-6E8A-4147-A177-3AD203B41FA5}">
                      <a16:colId xmlns:a16="http://schemas.microsoft.com/office/drawing/2014/main" val="1854675402"/>
                    </a:ext>
                  </a:extLst>
                </a:gridCol>
              </a:tblGrid>
              <a:tr h="370840">
                <a:tc>
                  <a:txBody>
                    <a:bodyPr/>
                    <a:lstStyle/>
                    <a:p>
                      <a:pPr algn="ctr"/>
                      <a:r>
                        <a:rPr lang="pt-PT" sz="1400" b="1"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M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400" b="0" i="0" dirty="0">
                          <a:solidFill>
                            <a:srgbClr val="000000"/>
                          </a:solidFill>
                          <a:effectLst/>
                          <a:latin typeface="Candara" panose="020E0502030303020204" pitchFamily="34" charset="0"/>
                        </a:rPr>
                        <a:t>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400" b="0" i="0">
                          <a:solidFill>
                            <a:srgbClr val="000000"/>
                          </a:solidFill>
                          <a:effectLst/>
                          <a:latin typeface="Candara" panose="020E0502030303020204" pitchFamily="34" charset="0"/>
                        </a:rPr>
                        <a:t>VH </a:t>
                      </a:r>
                      <a:endParaRPr lang="pt-PT" sz="14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400" b="0" i="0" dirty="0">
                          <a:solidFill>
                            <a:srgbClr val="000000"/>
                          </a:solidFill>
                          <a:effectLst/>
                          <a:latin typeface="Candara" panose="020E0502030303020204" pitchFamily="34" charset="0"/>
                        </a:rPr>
                        <a:t>VH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400" b="0" i="0" dirty="0">
                          <a:solidFill>
                            <a:srgbClr val="000000"/>
                          </a:solidFill>
                          <a:effectLst/>
                          <a:latin typeface="Candara" panose="020E0502030303020204" pitchFamily="34" charset="0"/>
                        </a:rPr>
                        <a:t>VH</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2270322426"/>
                  </a:ext>
                </a:extLst>
              </a:tr>
              <a:tr h="370840">
                <a:tc>
                  <a:txBody>
                    <a:bodyPr/>
                    <a:lstStyle/>
                    <a:p>
                      <a:pPr algn="ctr"/>
                      <a:r>
                        <a:rPr lang="pt-PT" sz="1400" b="1" i="0" dirty="0">
                          <a:solidFill>
                            <a:srgbClr val="000000"/>
                          </a:solidFill>
                          <a:effectLst/>
                          <a:latin typeface="Candara" panose="020E0502030303020204" pitchFamily="34" charset="0"/>
                        </a:rPr>
                        <a:t>H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600" b="0" i="0" dirty="0">
                          <a:solidFill>
                            <a:srgbClr val="000000"/>
                          </a:solidFill>
                          <a:effectLst/>
                          <a:latin typeface="Candara" panose="020E0502030303020204" pitchFamily="34" charset="0"/>
                        </a:rPr>
                        <a:t>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i="0">
                          <a:solidFill>
                            <a:srgbClr val="000000"/>
                          </a:solidFill>
                          <a:effectLst/>
                          <a:latin typeface="Candara" panose="020E0502030303020204" pitchFamily="34" charset="0"/>
                        </a:rPr>
                        <a:t>H </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600" b="0" i="0" dirty="0">
                          <a:solidFill>
                            <a:srgbClr val="000000"/>
                          </a:solidFill>
                          <a:effectLst/>
                          <a:latin typeface="Candara" panose="020E0502030303020204" pitchFamily="34" charset="0"/>
                        </a:rPr>
                        <a:t>H</a:t>
                      </a:r>
                      <a:r>
                        <a:rPr lang="pt-PT" sz="1600" b="1" i="0" dirty="0">
                          <a:solidFill>
                            <a:srgbClr val="000000"/>
                          </a:solidFill>
                          <a:effectLst/>
                          <a:latin typeface="Candara" panose="020E0502030303020204" pitchFamily="34" charset="0"/>
                        </a:rPr>
                        <a:t> </a:t>
                      </a:r>
                      <a:endParaRPr lang="pt-PT" sz="1600" b="1"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sz="1600" b="0" i="0" dirty="0">
                          <a:solidFill>
                            <a:srgbClr val="000000"/>
                          </a:solidFill>
                          <a:effectLst/>
                          <a:latin typeface="Candara" panose="020E0502030303020204" pitchFamily="34" charset="0"/>
                        </a:rPr>
                        <a:t>H</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100279622"/>
                  </a:ext>
                </a:extLst>
              </a:tr>
              <a:tr h="370840">
                <a:tc>
                  <a:txBody>
                    <a:bodyPr/>
                    <a:lstStyle/>
                    <a:p>
                      <a:pPr algn="ctr"/>
                      <a:r>
                        <a:rPr lang="pt-PT" sz="1400" b="1" i="0" dirty="0">
                          <a:solidFill>
                            <a:srgbClr val="000000"/>
                          </a:solidFill>
                          <a:effectLst/>
                          <a:latin typeface="Candara" panose="020E0502030303020204" pitchFamily="34" charset="0"/>
                        </a:rPr>
                        <a:t>M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600" b="0" i="0" dirty="0">
                          <a:solidFill>
                            <a:srgbClr val="000000"/>
                          </a:solidFill>
                          <a:effectLst/>
                          <a:latin typeface="Candara" panose="020E0502030303020204" pitchFamily="34" charset="0"/>
                        </a:rPr>
                        <a:t>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i="0" dirty="0">
                          <a:solidFill>
                            <a:srgbClr val="000000"/>
                          </a:solidFill>
                          <a:effectLst/>
                          <a:latin typeface="Candara" panose="020E0502030303020204" pitchFamily="34" charset="0"/>
                        </a:rPr>
                        <a:t>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i="0" dirty="0">
                          <a:solidFill>
                            <a:srgbClr val="000000"/>
                          </a:solidFill>
                          <a:effectLst/>
                          <a:latin typeface="Candara" panose="020E0502030303020204" pitchFamily="34" charset="0"/>
                        </a:rPr>
                        <a:t>M</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296035146"/>
                  </a:ext>
                </a:extLst>
              </a:tr>
              <a:tr h="370840">
                <a:tc>
                  <a:txBody>
                    <a:bodyPr/>
                    <a:lstStyle/>
                    <a:p>
                      <a:pPr algn="ctr"/>
                      <a:r>
                        <a:rPr lang="pt-PT" sz="1400" b="1" i="0" dirty="0">
                          <a:solidFill>
                            <a:srgbClr val="000000"/>
                          </a:solidFill>
                          <a:effectLst/>
                          <a:latin typeface="Candara" panose="020E0502030303020204" pitchFamily="34" charset="0"/>
                        </a:rPr>
                        <a:t>L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600" b="0" i="0" dirty="0">
                          <a:solidFill>
                            <a:schemeClr val="tx1"/>
                          </a:solidFill>
                          <a:effectLst/>
                          <a:latin typeface="Candara" panose="020E0502030303020204" pitchFamily="34" charset="0"/>
                        </a:rPr>
                        <a:t>L</a:t>
                      </a:r>
                      <a:r>
                        <a:rPr lang="pt-PT" sz="1600" b="1" i="0" dirty="0">
                          <a:solidFill>
                            <a:srgbClr val="000000"/>
                          </a:solidFill>
                          <a:effectLst/>
                          <a:latin typeface="Candara" panose="020E0502030303020204" pitchFamily="34" charset="0"/>
                        </a:rPr>
                        <a:t> </a:t>
                      </a:r>
                      <a:endParaRPr lang="pt-PT" sz="1600" b="1"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ctr"/>
                      <a:r>
                        <a:rPr lang="pt-PT" sz="1600" b="0" i="0" dirty="0">
                          <a:solidFill>
                            <a:srgbClr val="000000"/>
                          </a:solidFill>
                          <a:effectLst/>
                          <a:latin typeface="Candara" panose="020E0502030303020204" pitchFamily="34" charset="0"/>
                        </a:rPr>
                        <a:t>L</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extLst>
                  <a:ext uri="{0D108BD9-81ED-4DB2-BD59-A6C34878D82A}">
                    <a16:rowId xmlns:a16="http://schemas.microsoft.com/office/drawing/2014/main" val="963059494"/>
                  </a:ext>
                </a:extLst>
              </a:tr>
              <a:tr h="370840">
                <a:tc>
                  <a:txBody>
                    <a:bodyPr/>
                    <a:lstStyle/>
                    <a:p>
                      <a:pPr algn="ctr"/>
                      <a:r>
                        <a:rPr lang="pt-PT" sz="1400" b="1" i="0" dirty="0">
                          <a:solidFill>
                            <a:srgbClr val="000000"/>
                          </a:solidFill>
                          <a:effectLst/>
                          <a:latin typeface="Candara" panose="020E0502030303020204" pitchFamily="34" charset="0"/>
                        </a:rPr>
                        <a:t>VL </a:t>
                      </a:r>
                      <a:endParaRPr lang="pt-PT" sz="1400"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pt-PT" sz="1600" b="0" i="0" dirty="0">
                          <a:solidFill>
                            <a:srgbClr val="000000"/>
                          </a:solidFill>
                          <a:effectLst/>
                          <a:latin typeface="Candara" panose="020E0502030303020204" pitchFamily="34" charset="0"/>
                        </a:rPr>
                        <a:t>VL</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3047391102"/>
                  </a:ext>
                </a:extLst>
              </a:tr>
              <a:tr h="370840">
                <a:tc>
                  <a:txBody>
                    <a:bodyPr/>
                    <a:lstStyle/>
                    <a:p>
                      <a:endParaRPr lang="pt-PT"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VL </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L</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M</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i="0" dirty="0">
                          <a:solidFill>
                            <a:srgbClr val="000000"/>
                          </a:solidFill>
                          <a:effectLst/>
                          <a:latin typeface="Candara" panose="020E0502030303020204" pitchFamily="34" charset="0"/>
                        </a:rPr>
                        <a:t>H</a:t>
                      </a:r>
                      <a:endParaRPr lang="pt-PT" sz="1400" b="1" dirty="0">
                        <a:effectLst/>
                        <a:latin typeface="Candara" panose="020E0502030303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pt-PT" sz="1400" b="1" dirty="0">
                          <a:latin typeface="Candara" panose="020E0502030303020204" pitchFamily="34" charset="0"/>
                        </a:rPr>
                        <a:t>VH</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738433700"/>
                  </a:ext>
                </a:extLst>
              </a:tr>
            </a:tbl>
          </a:graphicData>
        </a:graphic>
      </p:graphicFrame>
    </p:spTree>
    <p:extLst>
      <p:ext uri="{BB962C8B-B14F-4D97-AF65-F5344CB8AC3E}">
        <p14:creationId xmlns:p14="http://schemas.microsoft.com/office/powerpoint/2010/main" val="2708117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59D75-DBFF-4AA0-8604-61C8BC6055B0}"/>
              </a:ext>
            </a:extLst>
          </p:cNvPr>
          <p:cNvSpPr>
            <a:spLocks noGrp="1"/>
          </p:cNvSpPr>
          <p:nvPr>
            <p:ph type="title"/>
          </p:nvPr>
        </p:nvSpPr>
        <p:spPr/>
        <p:txBody>
          <a:bodyPr/>
          <a:lstStyle/>
          <a:p>
            <a:r>
              <a:rPr lang="pt-PT" sz="2800" dirty="0"/>
              <a:t>Processo de Análise</a:t>
            </a:r>
            <a:br>
              <a:rPr kumimoji="0" lang="en-US" sz="25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br>
            <a:r>
              <a:rPr kumimoji="0" lang="pt-PT" sz="2400" b="0" i="0" u="none" strike="noStrike" kern="1200" cap="none" spc="0" normalizeH="0" baseline="0" noProof="0" dirty="0">
                <a:ln>
                  <a:noFill/>
                </a:ln>
                <a:solidFill>
                  <a:srgbClr val="7030A0"/>
                </a:solidFill>
                <a:effectLst/>
                <a:uLnTx/>
                <a:uFillTx/>
                <a:latin typeface="Candara" panose="020E0502030303020204" pitchFamily="34" charset="0"/>
                <a:ea typeface="+mj-ea"/>
                <a:cs typeface="+mj-cs"/>
              </a:rPr>
              <a:t>Etapa 3: avaliar a magnitude da perda (LM)</a:t>
            </a:r>
            <a:endParaRPr lang="pt-PT" dirty="0"/>
          </a:p>
        </p:txBody>
      </p:sp>
      <p:sp>
        <p:nvSpPr>
          <p:cNvPr id="3" name="Marcador de Posição de Conteúdo 2">
            <a:extLst>
              <a:ext uri="{FF2B5EF4-FFF2-40B4-BE49-F238E27FC236}">
                <a16:creationId xmlns:a16="http://schemas.microsoft.com/office/drawing/2014/main" id="{C54FE0BC-AD29-4FCC-B9E3-401769217C61}"/>
              </a:ext>
            </a:extLst>
          </p:cNvPr>
          <p:cNvSpPr>
            <a:spLocks noGrp="1"/>
          </p:cNvSpPr>
          <p:nvPr>
            <p:ph idx="1"/>
          </p:nvPr>
        </p:nvSpPr>
        <p:spPr>
          <a:xfrm>
            <a:off x="28326" y="3610294"/>
            <a:ext cx="9179521" cy="2987058"/>
          </a:xfrm>
        </p:spPr>
        <p:txBody>
          <a:bodyPr>
            <a:normAutofit/>
          </a:bodyPr>
          <a:lstStyle/>
          <a:p>
            <a:pPr>
              <a:lnSpc>
                <a:spcPct val="110000"/>
              </a:lnSpc>
            </a:pPr>
            <a:r>
              <a:rPr lang="pt-PT" sz="2200" dirty="0">
                <a:latin typeface="Candara" panose="020E0502030303020204" pitchFamily="34" charset="0"/>
              </a:rPr>
              <a:t>Para o cenário em causa, observar que as etapas para avaliar </a:t>
            </a:r>
            <a:r>
              <a:rPr lang="pt-PT" sz="2200" b="1" dirty="0">
                <a:latin typeface="Candara" panose="020E0502030303020204" pitchFamily="34" charset="0"/>
              </a:rPr>
              <a:t>LM</a:t>
            </a:r>
            <a:r>
              <a:rPr lang="pt-PT" sz="2200" dirty="0">
                <a:latin typeface="Candara" panose="020E0502030303020204" pitchFamily="34" charset="0"/>
              </a:rPr>
              <a:t> apresentam nova abordagem para diferenciar a </a:t>
            </a:r>
            <a:r>
              <a:rPr lang="pt-PT" sz="2200" u="sng" dirty="0">
                <a:latin typeface="Candara" panose="020E0502030303020204" pitchFamily="34" charset="0"/>
              </a:rPr>
              <a:t>perda primária</a:t>
            </a:r>
            <a:r>
              <a:rPr lang="pt-PT" sz="2200" dirty="0">
                <a:latin typeface="Candara" panose="020E0502030303020204" pitchFamily="34" charset="0"/>
              </a:rPr>
              <a:t> da </a:t>
            </a:r>
            <a:r>
              <a:rPr lang="pt-PT" sz="2200" u="sng" dirty="0">
                <a:latin typeface="Candara" panose="020E0502030303020204" pitchFamily="34" charset="0"/>
              </a:rPr>
              <a:t>secundária</a:t>
            </a:r>
            <a:r>
              <a:rPr lang="pt-PT" sz="2200" dirty="0">
                <a:latin typeface="Candara" panose="020E0502030303020204" pitchFamily="34" charset="0"/>
              </a:rPr>
              <a:t>. </a:t>
            </a:r>
          </a:p>
          <a:p>
            <a:pPr>
              <a:lnSpc>
                <a:spcPct val="110000"/>
              </a:lnSpc>
            </a:pPr>
            <a:r>
              <a:rPr lang="pt-PT" sz="2200" dirty="0">
                <a:latin typeface="Candara" panose="020E0502030303020204" pitchFamily="34" charset="0"/>
              </a:rPr>
              <a:t>As mudanças também representam o facto de que o melhor caso, o pior caso e os resultados mais prováveis, são facilmente obtidos utilizando </a:t>
            </a:r>
            <a:r>
              <a:rPr lang="pt-PT" sz="2200" u="sng" dirty="0">
                <a:latin typeface="Candara" panose="020E0502030303020204" pitchFamily="34" charset="0"/>
              </a:rPr>
              <a:t>estimativas de intervalos de valores</a:t>
            </a:r>
            <a:r>
              <a:rPr lang="pt-PT" sz="2200" dirty="0">
                <a:latin typeface="Candara" panose="020E0502030303020204" pitchFamily="34" charset="0"/>
              </a:rPr>
              <a:t>, como entrada na simulação de </a:t>
            </a:r>
            <a:r>
              <a:rPr lang="pt-PT" sz="2200" b="1" dirty="0">
                <a:latin typeface="Candara" panose="020E0502030303020204" pitchFamily="34" charset="0"/>
              </a:rPr>
              <a:t>Monte Carlo </a:t>
            </a:r>
            <a:r>
              <a:rPr lang="pt-PT" sz="2200" dirty="0">
                <a:latin typeface="Candara" panose="020E0502030303020204" pitchFamily="34" charset="0"/>
              </a:rPr>
              <a:t>como um mecanismo computacional de saída.</a:t>
            </a:r>
          </a:p>
        </p:txBody>
      </p:sp>
      <p:sp>
        <p:nvSpPr>
          <p:cNvPr id="12" name="Rectangle 1">
            <a:extLst>
              <a:ext uri="{FF2B5EF4-FFF2-40B4-BE49-F238E27FC236}">
                <a16:creationId xmlns:a16="http://schemas.microsoft.com/office/drawing/2014/main" id="{59417D6D-4EB2-466C-BD01-C9D5B677005E}"/>
              </a:ext>
            </a:extLst>
          </p:cNvPr>
          <p:cNvSpPr>
            <a:spLocks noChangeArrowheads="1"/>
          </p:cNvSpPr>
          <p:nvPr/>
        </p:nvSpPr>
        <p:spPr bwMode="auto">
          <a:xfrm>
            <a:off x="389187" y="3580685"/>
            <a:ext cx="518457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br>
              <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rPr>
            </a:br>
            <a:endPar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pic>
        <p:nvPicPr>
          <p:cNvPr id="4" name="Imagem 3">
            <a:extLst>
              <a:ext uri="{FF2B5EF4-FFF2-40B4-BE49-F238E27FC236}">
                <a16:creationId xmlns:a16="http://schemas.microsoft.com/office/drawing/2014/main" id="{370917C4-096B-4D0D-93E8-EEA319725B5D}"/>
              </a:ext>
            </a:extLst>
          </p:cNvPr>
          <p:cNvPicPr>
            <a:picLocks noChangeAspect="1"/>
          </p:cNvPicPr>
          <p:nvPr/>
        </p:nvPicPr>
        <p:blipFill rotWithShape="1">
          <a:blip r:embed="rId2"/>
          <a:srcRect r="23455" b="56142"/>
          <a:stretch/>
        </p:blipFill>
        <p:spPr>
          <a:xfrm>
            <a:off x="6156176" y="-2689"/>
            <a:ext cx="2376264" cy="697668"/>
          </a:xfrm>
          <a:prstGeom prst="rect">
            <a:avLst/>
          </a:prstGeom>
        </p:spPr>
      </p:pic>
      <p:sp>
        <p:nvSpPr>
          <p:cNvPr id="7" name="Retângulo 6">
            <a:extLst>
              <a:ext uri="{FF2B5EF4-FFF2-40B4-BE49-F238E27FC236}">
                <a16:creationId xmlns:a16="http://schemas.microsoft.com/office/drawing/2014/main" id="{C79D3A5C-3B46-4004-B3CB-10132B983375}"/>
              </a:ext>
            </a:extLst>
          </p:cNvPr>
          <p:cNvSpPr/>
          <p:nvPr/>
        </p:nvSpPr>
        <p:spPr>
          <a:xfrm>
            <a:off x="7570336" y="382330"/>
            <a:ext cx="774284" cy="29923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pt-PT" sz="1800" b="0" i="0" u="none" strike="noStrike" kern="1200" cap="none" spc="0" normalizeH="0" baseline="0" noProof="0" dirty="0">
              <a:ln>
                <a:noFill/>
              </a:ln>
              <a:solidFill>
                <a:prstClr val="white"/>
              </a:solidFill>
              <a:effectLst/>
              <a:highlight>
                <a:srgbClr val="050309"/>
              </a:highlight>
              <a:uLnTx/>
              <a:uFillTx/>
              <a:latin typeface="Calibri" panose="020F0502020204030204"/>
              <a:ea typeface="+mn-ea"/>
              <a:cs typeface="+mn-cs"/>
            </a:endParaRPr>
          </a:p>
        </p:txBody>
      </p:sp>
      <p:pic>
        <p:nvPicPr>
          <p:cNvPr id="9" name="Imagem 8">
            <a:extLst>
              <a:ext uri="{FF2B5EF4-FFF2-40B4-BE49-F238E27FC236}">
                <a16:creationId xmlns:a16="http://schemas.microsoft.com/office/drawing/2014/main" id="{3D8B3E93-46B7-45F3-8A08-77D4D31A9A65}"/>
              </a:ext>
            </a:extLst>
          </p:cNvPr>
          <p:cNvPicPr>
            <a:picLocks noChangeAspect="1"/>
          </p:cNvPicPr>
          <p:nvPr/>
        </p:nvPicPr>
        <p:blipFill rotWithShape="1">
          <a:blip r:embed="rId3"/>
          <a:srcRect t="28381"/>
          <a:stretch/>
        </p:blipFill>
        <p:spPr>
          <a:xfrm>
            <a:off x="7060161" y="712324"/>
            <a:ext cx="2037518" cy="926821"/>
          </a:xfrm>
          <a:prstGeom prst="rect">
            <a:avLst/>
          </a:prstGeom>
        </p:spPr>
      </p:pic>
      <p:sp>
        <p:nvSpPr>
          <p:cNvPr id="10" name="CaixaDeTexto 9">
            <a:extLst>
              <a:ext uri="{FF2B5EF4-FFF2-40B4-BE49-F238E27FC236}">
                <a16:creationId xmlns:a16="http://schemas.microsoft.com/office/drawing/2014/main" id="{42CE54B9-2EB8-474E-9628-D26BED7E43FD}"/>
              </a:ext>
            </a:extLst>
          </p:cNvPr>
          <p:cNvSpPr txBox="1"/>
          <p:nvPr/>
        </p:nvSpPr>
        <p:spPr>
          <a:xfrm>
            <a:off x="28326" y="1181952"/>
            <a:ext cx="7423993" cy="2092881"/>
          </a:xfrm>
          <a:prstGeom prst="rect">
            <a:avLst/>
          </a:prstGeom>
          <a:noFill/>
        </p:spPr>
        <p:txBody>
          <a:bodyPr wrap="square" rtlCol="0">
            <a:spAutoFit/>
          </a:bodyPr>
          <a:lstStyle/>
          <a:p>
            <a:pPr marL="285750" indent="-285750">
              <a:spcBef>
                <a:spcPts val="1200"/>
              </a:spcBef>
              <a:buFont typeface="Wingdings" panose="05000000000000000000" pitchFamily="2" charset="2"/>
              <a:buChar char="Ø"/>
              <a:defRPr/>
            </a:pP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Usando as etapas anteriores, determinou-se a probabilidade de um evento de perda (</a:t>
            </a:r>
            <a:r>
              <a:rPr kumimoji="0" lang="pt-PT" sz="2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LEF</a:t>
            </a: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 num determinado cenário e que é algo entre … e  … por ano </a:t>
            </a:r>
            <a:r>
              <a:rPr kumimoji="0" lang="pt-PT" sz="2000" b="0" i="0" u="none" strike="noStrike" kern="1200" cap="none" spc="0" normalizeH="0" baseline="0" noProof="0" dirty="0">
                <a:ln>
                  <a:noFill/>
                </a:ln>
                <a:effectLst/>
                <a:uLnTx/>
                <a:uFillTx/>
                <a:latin typeface="Candara" panose="020E0502030303020204" pitchFamily="34" charset="0"/>
                <a:ea typeface="+mn-ea"/>
                <a:cs typeface="+mn-cs"/>
              </a:rPr>
              <a:t>(confirmar com valor em Frequência na Tabela CF)</a:t>
            </a:r>
          </a:p>
          <a:p>
            <a:pPr marL="285750" marR="0" lvl="0" indent="-285750" algn="l" defTabSz="914400" rtl="0" eaLnBrk="1" fontAlgn="base" latinLnBrk="0" hangingPunct="1">
              <a:spcBef>
                <a:spcPts val="1200"/>
              </a:spcBef>
              <a:spcAft>
                <a:spcPct val="0"/>
              </a:spcAft>
              <a:buClrTx/>
              <a:buSzTx/>
              <a:buFont typeface="Wingdings" panose="05000000000000000000" pitchFamily="2" charset="2"/>
              <a:buChar char="Ø"/>
              <a:tabLst/>
              <a:defRPr/>
            </a:pP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Agora, temos de analisar a </a:t>
            </a:r>
            <a:r>
              <a:rPr kumimoji="0" lang="pt-PT" sz="2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magnitude da perda </a:t>
            </a: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quando ocorrer um evento.</a:t>
            </a:r>
          </a:p>
        </p:txBody>
      </p:sp>
    </p:spTree>
    <p:extLst>
      <p:ext uri="{BB962C8B-B14F-4D97-AF65-F5344CB8AC3E}">
        <p14:creationId xmlns:p14="http://schemas.microsoft.com/office/powerpoint/2010/main" val="41708586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2FB9AA-5EBF-4922-A96D-55C8408B5806}"/>
              </a:ext>
            </a:extLst>
          </p:cNvPr>
          <p:cNvSpPr>
            <a:spLocks noGrp="1"/>
          </p:cNvSpPr>
          <p:nvPr>
            <p:ph type="title"/>
          </p:nvPr>
        </p:nvSpPr>
        <p:spPr>
          <a:xfrm>
            <a:off x="-5908" y="-116292"/>
            <a:ext cx="9144000" cy="1106489"/>
          </a:xfrm>
        </p:spPr>
        <p:txBody>
          <a:bodyPr>
            <a:normAutofit/>
          </a:bodyPr>
          <a:lstStyle/>
          <a:p>
            <a:r>
              <a:rPr lang="pt-PT" sz="2400" i="0" dirty="0">
                <a:solidFill>
                  <a:srgbClr val="000000"/>
                </a:solidFill>
                <a:effectLst/>
              </a:rPr>
              <a:t>Processo de Análise FAIR</a:t>
            </a:r>
            <a:br>
              <a:rPr lang="pt-PT" sz="2800" i="0" dirty="0">
                <a:solidFill>
                  <a:srgbClr val="000000"/>
                </a:solidFill>
                <a:effectLst/>
              </a:rPr>
            </a:br>
            <a:r>
              <a:rPr lang="pt-PT" sz="2000" i="0" dirty="0">
                <a:solidFill>
                  <a:srgbClr val="000000"/>
                </a:solidFill>
                <a:effectLst/>
              </a:rPr>
              <a:t>Etapa 3: avaliar a magnitude da perda (LM) - </a:t>
            </a:r>
            <a:r>
              <a:rPr lang="en-US" sz="2000" i="0" dirty="0" err="1">
                <a:solidFill>
                  <a:srgbClr val="000000"/>
                </a:solidFill>
                <a:effectLst/>
              </a:rPr>
              <a:t>Decomposição</a:t>
            </a:r>
            <a:endParaRPr lang="pt-PT" sz="2000" dirty="0"/>
          </a:p>
        </p:txBody>
      </p:sp>
      <p:pic>
        <p:nvPicPr>
          <p:cNvPr id="5" name="Imagem 4">
            <a:extLst>
              <a:ext uri="{FF2B5EF4-FFF2-40B4-BE49-F238E27FC236}">
                <a16:creationId xmlns:a16="http://schemas.microsoft.com/office/drawing/2014/main" id="{D094EB5E-4B50-486F-AB40-2A15C02F4E84}"/>
              </a:ext>
            </a:extLst>
          </p:cNvPr>
          <p:cNvPicPr>
            <a:picLocks noChangeAspect="1"/>
          </p:cNvPicPr>
          <p:nvPr/>
        </p:nvPicPr>
        <p:blipFill>
          <a:blip r:embed="rId2"/>
          <a:stretch>
            <a:fillRect/>
          </a:stretch>
        </p:blipFill>
        <p:spPr>
          <a:xfrm>
            <a:off x="3635896" y="1595438"/>
            <a:ext cx="5153025" cy="2412309"/>
          </a:xfrm>
          <a:prstGeom prst="rect">
            <a:avLst/>
          </a:prstGeom>
        </p:spPr>
      </p:pic>
      <p:graphicFrame>
        <p:nvGraphicFramePr>
          <p:cNvPr id="10" name="Marcador de Posição de Conteúdo 9">
            <a:extLst>
              <a:ext uri="{FF2B5EF4-FFF2-40B4-BE49-F238E27FC236}">
                <a16:creationId xmlns:a16="http://schemas.microsoft.com/office/drawing/2014/main" id="{BF1AEDE0-41DB-4F77-997C-18A0AFEEC18A}"/>
              </a:ext>
            </a:extLst>
          </p:cNvPr>
          <p:cNvGraphicFramePr>
            <a:graphicFrameLocks noGrp="1"/>
          </p:cNvGraphicFramePr>
          <p:nvPr>
            <p:ph idx="1"/>
          </p:nvPr>
        </p:nvGraphicFramePr>
        <p:xfrm>
          <a:off x="4788024" y="806051"/>
          <a:ext cx="4000897" cy="8134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Imagem 10">
            <a:extLst>
              <a:ext uri="{FF2B5EF4-FFF2-40B4-BE49-F238E27FC236}">
                <a16:creationId xmlns:a16="http://schemas.microsoft.com/office/drawing/2014/main" id="{84923BB7-23C7-4537-8074-444B1C7E9D37}"/>
              </a:ext>
            </a:extLst>
          </p:cNvPr>
          <p:cNvPicPr>
            <a:picLocks noChangeAspect="1"/>
          </p:cNvPicPr>
          <p:nvPr/>
        </p:nvPicPr>
        <p:blipFill>
          <a:blip r:embed="rId8"/>
          <a:stretch>
            <a:fillRect/>
          </a:stretch>
        </p:blipFill>
        <p:spPr>
          <a:xfrm>
            <a:off x="331007" y="1159756"/>
            <a:ext cx="2728825" cy="2076126"/>
          </a:xfrm>
          <a:prstGeom prst="rect">
            <a:avLst/>
          </a:prstGeom>
        </p:spPr>
      </p:pic>
      <p:sp>
        <p:nvSpPr>
          <p:cNvPr id="12" name="CaixaDeTexto 11">
            <a:extLst>
              <a:ext uri="{FF2B5EF4-FFF2-40B4-BE49-F238E27FC236}">
                <a16:creationId xmlns:a16="http://schemas.microsoft.com/office/drawing/2014/main" id="{5431C459-70CB-4B48-B2A3-4D35B939B8F4}"/>
              </a:ext>
            </a:extLst>
          </p:cNvPr>
          <p:cNvSpPr txBox="1"/>
          <p:nvPr/>
        </p:nvSpPr>
        <p:spPr>
          <a:xfrm>
            <a:off x="6971" y="3841123"/>
            <a:ext cx="9258428" cy="2185214"/>
          </a:xfrm>
          <a:prstGeom prst="rect">
            <a:avLst/>
          </a:prstGeom>
          <a:noFill/>
        </p:spPr>
        <p:txBody>
          <a:bodyPr wrap="square" rtlCol="0">
            <a:spAutoFit/>
          </a:bodyPr>
          <a:lstStyle/>
          <a:p>
            <a:pPr marL="285750" marR="0" lvl="0" indent="-285750" algn="l" defTabSz="914400" rtl="0" eaLnBrk="1" fontAlgn="base" latinLnBrk="0" hangingPunct="1">
              <a:lnSpc>
                <a:spcPct val="100000"/>
              </a:lnSpc>
              <a:spcBef>
                <a:spcPts val="600"/>
              </a:spcBef>
              <a:spcAft>
                <a:spcPct val="0"/>
              </a:spcAft>
              <a:buClrTx/>
              <a:buSzTx/>
              <a:buFont typeface="Wingdings" panose="05000000000000000000" pitchFamily="2" charset="2"/>
              <a:buChar char="Ø"/>
              <a:tabLst/>
              <a:defRPr/>
            </a:pP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A </a:t>
            </a:r>
            <a:r>
              <a:rPr kumimoji="0" lang="pt-PT" sz="1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PLM</a:t>
            </a: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 é a consequência direta de um evento de perda primária.</a:t>
            </a:r>
          </a:p>
          <a:p>
            <a:pPr marL="285750" marR="0" lvl="0" indent="-285750" algn="l" defTabSz="914400" rtl="0" eaLnBrk="1" fontAlgn="base" latinLnBrk="0" hangingPunct="1">
              <a:lnSpc>
                <a:spcPct val="100000"/>
              </a:lnSpc>
              <a:spcBef>
                <a:spcPts val="600"/>
              </a:spcBef>
              <a:spcAft>
                <a:spcPct val="0"/>
              </a:spcAft>
              <a:buClrTx/>
              <a:buSzTx/>
              <a:buFont typeface="Wingdings" panose="05000000000000000000" pitchFamily="2" charset="2"/>
              <a:buChar char="Ø"/>
              <a:tabLst/>
              <a:defRPr/>
            </a:pP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Para que uma perda secundária ocorra, deve ter havido uma perda primária que fez com que as partes interessadas secundárias reagissem e causassem perdas adicionais à parte interessada primária. Portanto, a </a:t>
            </a:r>
            <a:r>
              <a:rPr kumimoji="0" lang="pt-PT" sz="1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SLEF</a:t>
            </a: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 é a </a:t>
            </a:r>
            <a:r>
              <a:rPr kumimoji="0" lang="pt-PT" sz="1800" b="0" i="0" u="sng" strike="noStrike" kern="1200" cap="none" spc="0" normalizeH="0" baseline="0" noProof="0" dirty="0">
                <a:ln>
                  <a:noFill/>
                </a:ln>
                <a:solidFill>
                  <a:prstClr val="black"/>
                </a:solidFill>
                <a:effectLst/>
                <a:uLnTx/>
                <a:uFillTx/>
                <a:latin typeface="Candara" panose="020E0502030303020204" pitchFamily="34" charset="0"/>
                <a:ea typeface="+mn-ea"/>
                <a:cs typeface="+mn-cs"/>
              </a:rPr>
              <a:t>probabilidade condicional </a:t>
            </a: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de que uma perda primária resultará numa perda secundária. </a:t>
            </a:r>
          </a:p>
          <a:p>
            <a:pPr marL="285750" marR="0" lvl="0" indent="-285750" algn="l" defTabSz="914400" rtl="0" eaLnBrk="1" fontAlgn="base" latinLnBrk="0" hangingPunct="1">
              <a:lnSpc>
                <a:spcPct val="100000"/>
              </a:lnSpc>
              <a:spcBef>
                <a:spcPts val="600"/>
              </a:spcBef>
              <a:spcAft>
                <a:spcPct val="0"/>
              </a:spcAft>
              <a:buClrTx/>
              <a:buSzTx/>
              <a:buFont typeface="Wingdings" panose="05000000000000000000" pitchFamily="2" charset="2"/>
              <a:buChar char="Ø"/>
              <a:tabLst/>
              <a:defRPr/>
            </a:pP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A </a:t>
            </a:r>
            <a:r>
              <a:rPr kumimoji="0" lang="pt-PT" sz="1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SLM</a:t>
            </a:r>
            <a:r>
              <a:rPr kumimoji="0" lang="pt-PT"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 é a soma das perdas adicionais para a parte interessada primária, resultante das reações das partes Interessadas secundárias, ou seja:</a:t>
            </a:r>
          </a:p>
        </p:txBody>
      </p:sp>
      <p:sp>
        <p:nvSpPr>
          <p:cNvPr id="13" name="Retângulo 12">
            <a:extLst>
              <a:ext uri="{FF2B5EF4-FFF2-40B4-BE49-F238E27FC236}">
                <a16:creationId xmlns:a16="http://schemas.microsoft.com/office/drawing/2014/main" id="{155F2B91-6C29-4B45-976B-91AA54419A83}"/>
              </a:ext>
            </a:extLst>
          </p:cNvPr>
          <p:cNvSpPr/>
          <p:nvPr/>
        </p:nvSpPr>
        <p:spPr>
          <a:xfrm>
            <a:off x="1899881" y="6148112"/>
            <a:ext cx="5472608" cy="64549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2000" b="1"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LM</a:t>
            </a:r>
            <a:r>
              <a:rPr kumimoji="0" lang="pt-PT" sz="2000" b="0"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 = </a:t>
            </a:r>
            <a:r>
              <a:rPr kumimoji="0" lang="pt-PT" sz="2000" b="1"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PLM</a:t>
            </a:r>
            <a:r>
              <a:rPr kumimoji="0" lang="pt-PT" sz="2000" b="0"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 + </a:t>
            </a:r>
            <a:r>
              <a:rPr kumimoji="0" lang="pt-PT" sz="2000" b="1"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SL (SLEF       SLM</a:t>
            </a:r>
            <a:r>
              <a:rPr kumimoji="0" lang="pt-PT" sz="2000" b="0"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a:t>
            </a:r>
          </a:p>
        </p:txBody>
      </p:sp>
      <p:sp>
        <p:nvSpPr>
          <p:cNvPr id="8" name="AutoShape 19">
            <a:extLst>
              <a:ext uri="{FF2B5EF4-FFF2-40B4-BE49-F238E27FC236}">
                <a16:creationId xmlns:a16="http://schemas.microsoft.com/office/drawing/2014/main" id="{D072ACB3-B65F-4CAB-8D24-0313A550B908}"/>
              </a:ext>
            </a:extLst>
          </p:cNvPr>
          <p:cNvSpPr>
            <a:spLocks/>
          </p:cNvSpPr>
          <p:nvPr/>
        </p:nvSpPr>
        <p:spPr bwMode="auto">
          <a:xfrm rot="16200000" flipV="1">
            <a:off x="7452406" y="-427795"/>
            <a:ext cx="184300" cy="2488729"/>
          </a:xfrm>
          <a:prstGeom prst="rightBrace">
            <a:avLst>
              <a:gd name="adj1" fmla="val 90972"/>
              <a:gd name="adj2" fmla="val 50000"/>
            </a:avLst>
          </a:prstGeom>
          <a:noFill/>
          <a:ln w="12700">
            <a:solidFill>
              <a:srgbClr val="00B050"/>
            </a:solidFill>
            <a:round/>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PT" sz="1800" b="0" i="0" u="none" strike="noStrike" kern="0" cap="none" spc="0" normalizeH="0" baseline="0" noProof="0">
              <a:ln>
                <a:noFill/>
              </a:ln>
              <a:solidFill>
                <a:sysClr val="windowText" lastClr="000000"/>
              </a:solidFill>
              <a:effectLst/>
              <a:uLnTx/>
              <a:uFillTx/>
              <a:latin typeface="Arial" pitchFamily="-1" charset="0"/>
              <a:ea typeface="+mn-ea"/>
              <a:cs typeface="+mn-cs"/>
            </a:endParaRPr>
          </a:p>
        </p:txBody>
      </p:sp>
      <p:sp>
        <p:nvSpPr>
          <p:cNvPr id="14" name="CaixaDeTexto 13">
            <a:extLst>
              <a:ext uri="{FF2B5EF4-FFF2-40B4-BE49-F238E27FC236}">
                <a16:creationId xmlns:a16="http://schemas.microsoft.com/office/drawing/2014/main" id="{FB799862-1368-41DC-9CC9-2090653987DC}"/>
              </a:ext>
            </a:extLst>
          </p:cNvPr>
          <p:cNvSpPr txBox="1"/>
          <p:nvPr/>
        </p:nvSpPr>
        <p:spPr>
          <a:xfrm>
            <a:off x="7308304" y="426947"/>
            <a:ext cx="432048"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1"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SL</a:t>
            </a:r>
            <a:endParaRPr kumimoji="0" lang="pt-PT" sz="1800" b="0" i="0" u="none" strike="noStrike" kern="1200" cap="none" spc="0" normalizeH="0" baseline="0" noProof="0" dirty="0">
              <a:ln>
                <a:noFill/>
              </a:ln>
              <a:solidFill>
                <a:srgbClr val="FF0000"/>
              </a:solidFill>
              <a:effectLst/>
              <a:uLnTx/>
              <a:uFillTx/>
              <a:latin typeface="Arial" pitchFamily="-1" charset="0"/>
              <a:ea typeface="+mn-ea"/>
              <a:cs typeface="+mn-cs"/>
            </a:endParaRPr>
          </a:p>
        </p:txBody>
      </p:sp>
      <p:cxnSp>
        <p:nvCxnSpPr>
          <p:cNvPr id="6" name="Conexão reta unidirecional 5">
            <a:extLst>
              <a:ext uri="{FF2B5EF4-FFF2-40B4-BE49-F238E27FC236}">
                <a16:creationId xmlns:a16="http://schemas.microsoft.com/office/drawing/2014/main" id="{A8ACE502-E5E7-4068-B5EE-D8744D848478}"/>
              </a:ext>
            </a:extLst>
          </p:cNvPr>
          <p:cNvCxnSpPr/>
          <p:nvPr/>
        </p:nvCxnSpPr>
        <p:spPr>
          <a:xfrm>
            <a:off x="5302787" y="6493806"/>
            <a:ext cx="28803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50331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2F4B44-1567-4C97-9583-D2DE68EF4223}"/>
              </a:ext>
            </a:extLst>
          </p:cNvPr>
          <p:cNvSpPr>
            <a:spLocks noGrp="1"/>
          </p:cNvSpPr>
          <p:nvPr>
            <p:ph type="title"/>
          </p:nvPr>
        </p:nvSpPr>
        <p:spPr/>
        <p:txBody>
          <a:bodyPr>
            <a:normAutofit/>
          </a:bodyPr>
          <a:lstStyle/>
          <a:p>
            <a:r>
              <a:rPr lang="pt-PT" sz="2800" dirty="0"/>
              <a:t>Processo de Análise FAIR</a:t>
            </a:r>
            <a:br>
              <a:rPr lang="pt-PT" sz="2800" dirty="0"/>
            </a:br>
            <a:r>
              <a:rPr lang="pt-PT" sz="2400" dirty="0"/>
              <a:t>Etapa 3: avaliar a magnitude da perda (LM) - Decomposição</a:t>
            </a:r>
          </a:p>
        </p:txBody>
      </p:sp>
      <p:sp>
        <p:nvSpPr>
          <p:cNvPr id="3" name="Marcador de Posição de Conteúdo 2">
            <a:extLst>
              <a:ext uri="{FF2B5EF4-FFF2-40B4-BE49-F238E27FC236}">
                <a16:creationId xmlns:a16="http://schemas.microsoft.com/office/drawing/2014/main" id="{38A0AF18-2A09-4826-82C7-756C6D244A98}"/>
              </a:ext>
            </a:extLst>
          </p:cNvPr>
          <p:cNvSpPr>
            <a:spLocks noGrp="1"/>
          </p:cNvSpPr>
          <p:nvPr>
            <p:ph idx="1"/>
          </p:nvPr>
        </p:nvSpPr>
        <p:spPr>
          <a:xfrm>
            <a:off x="6024" y="1147120"/>
            <a:ext cx="9174487" cy="5882280"/>
          </a:xfrm>
        </p:spPr>
        <p:txBody>
          <a:bodyPr>
            <a:normAutofit fontScale="55000" lnSpcReduction="20000"/>
          </a:bodyPr>
          <a:lstStyle/>
          <a:p>
            <a:pPr>
              <a:lnSpc>
                <a:spcPct val="120000"/>
              </a:lnSpc>
            </a:pPr>
            <a:r>
              <a:rPr lang="pt-PT" sz="3300" dirty="0">
                <a:latin typeface="Candara" panose="020E0502030303020204" pitchFamily="34" charset="0"/>
              </a:rPr>
              <a:t>Neste cenário, há duas ações identificadas como mais prováveis ​​para a Comunidade de Ameaças que causaria uma Perda Primária:</a:t>
            </a:r>
          </a:p>
          <a:p>
            <a:pPr lvl="1">
              <a:lnSpc>
                <a:spcPct val="120000"/>
              </a:lnSpc>
            </a:pPr>
            <a:r>
              <a:rPr lang="pt-PT" sz="2900" b="1" dirty="0">
                <a:latin typeface="Candara" panose="020E0502030303020204" pitchFamily="34" charset="0"/>
              </a:rPr>
              <a:t>Acesso</a:t>
            </a:r>
            <a:r>
              <a:rPr lang="pt-PT" sz="2900" dirty="0">
                <a:latin typeface="Candara" panose="020E0502030303020204" pitchFamily="34" charset="0"/>
              </a:rPr>
              <a:t> - a equipa de limpeza não tem acesso autorizado à informação confidencial do funcionário</a:t>
            </a:r>
          </a:p>
          <a:p>
            <a:pPr lvl="1">
              <a:lnSpc>
                <a:spcPct val="120000"/>
              </a:lnSpc>
            </a:pPr>
            <a:r>
              <a:rPr lang="pt-PT" sz="2900" b="1" dirty="0">
                <a:latin typeface="Candara" panose="020E0502030303020204" pitchFamily="34" charset="0"/>
              </a:rPr>
              <a:t>Uso indevido </a:t>
            </a:r>
            <a:r>
              <a:rPr lang="pt-PT" sz="2900" dirty="0">
                <a:latin typeface="Candara" panose="020E0502030303020204" pitchFamily="34" charset="0"/>
              </a:rPr>
              <a:t>– os registos dos funcionários geralmente têm informação que pode ser utilizada para executar o roubo de identidade, o que apresenta potencial perda legal e de reputação</a:t>
            </a:r>
          </a:p>
          <a:p>
            <a:pPr>
              <a:lnSpc>
                <a:spcPct val="120000"/>
              </a:lnSpc>
            </a:pPr>
            <a:r>
              <a:rPr lang="pt-PT" sz="3300" dirty="0">
                <a:latin typeface="Candara" panose="020E0502030303020204" pitchFamily="34" charset="0"/>
              </a:rPr>
              <a:t>O Cenário de Perda concentra-se no acesso e uso indevido (</a:t>
            </a:r>
            <a:r>
              <a:rPr lang="pt-PT" sz="3300" dirty="0" err="1">
                <a:latin typeface="Candara" panose="020E0502030303020204" pitchFamily="34" charset="0"/>
              </a:rPr>
              <a:t>ex</a:t>
            </a:r>
            <a:r>
              <a:rPr lang="pt-PT" sz="3300" dirty="0">
                <a:latin typeface="Candara" panose="020E0502030303020204" pitchFamily="34" charset="0"/>
              </a:rPr>
              <a:t>: roubo de identidade) porque é uma preocupação comum em cenários como esse.</a:t>
            </a:r>
          </a:p>
          <a:p>
            <a:pPr>
              <a:lnSpc>
                <a:spcPct val="120000"/>
              </a:lnSpc>
            </a:pPr>
            <a:r>
              <a:rPr lang="pt-PT" sz="3300" dirty="0">
                <a:latin typeface="Candara" panose="020E0502030303020204" pitchFamily="34" charset="0"/>
              </a:rPr>
              <a:t>Uma suposição importante na parte Magnitude da Perda desta análise, é que o volume de informações de funcionários comprometidos é limitado ao número de registos de funcionários no sistema.</a:t>
            </a:r>
          </a:p>
          <a:p>
            <a:pPr>
              <a:lnSpc>
                <a:spcPct val="120000"/>
              </a:lnSpc>
            </a:pPr>
            <a:r>
              <a:rPr lang="pt-PT" sz="3300" dirty="0">
                <a:latin typeface="Candara" panose="020E0502030303020204" pitchFamily="34" charset="0"/>
              </a:rPr>
              <a:t>Isso é relevante porque mesmo uma perda de, por exemplo, 15 000 registos de funcionários, não é nada em comparação com violações de registos de clientes, que poderia chegar a milhões. Também pode ser razoável supor que o volume de registos de funcionários comprometidos seria muito menor, devido a fatores como:</a:t>
            </a:r>
          </a:p>
          <a:p>
            <a:pPr lvl="1">
              <a:lnSpc>
                <a:spcPct val="120000"/>
              </a:lnSpc>
            </a:pPr>
            <a:r>
              <a:rPr lang="pt-PT" sz="2900" dirty="0">
                <a:latin typeface="Candara" panose="020E0502030303020204" pitchFamily="34" charset="0"/>
              </a:rPr>
              <a:t>Preocupações dos membros da equipa de limpeza em relação ao maior risco de obter mais dados ??</a:t>
            </a:r>
          </a:p>
          <a:p>
            <a:pPr lvl="1">
              <a:lnSpc>
                <a:spcPct val="120000"/>
              </a:lnSpc>
            </a:pPr>
            <a:r>
              <a:rPr lang="pt-PT" sz="2900" dirty="0">
                <a:latin typeface="Candara" panose="020E0502030303020204" pitchFamily="34" charset="0"/>
              </a:rPr>
              <a:t>A equipa de limpeza pretende executar pessoalmente o roubo de identidade </a:t>
            </a:r>
            <a:r>
              <a:rPr lang="pt-PT" sz="2900" i="1" dirty="0">
                <a:latin typeface="Candara" panose="020E0502030303020204" pitchFamily="34" charset="0"/>
              </a:rPr>
              <a:t>versus</a:t>
            </a:r>
            <a:r>
              <a:rPr lang="pt-PT" sz="2900" dirty="0">
                <a:latin typeface="Candara" panose="020E0502030303020204" pitchFamily="34" charset="0"/>
              </a:rPr>
              <a:t> vender as informações para outros abusarem ??</a:t>
            </a:r>
          </a:p>
        </p:txBody>
      </p:sp>
    </p:spTree>
    <p:extLst>
      <p:ext uri="{BB962C8B-B14F-4D97-AF65-F5344CB8AC3E}">
        <p14:creationId xmlns:p14="http://schemas.microsoft.com/office/powerpoint/2010/main" val="42070361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59D75-DBFF-4AA0-8604-61C8BC6055B0}"/>
              </a:ext>
            </a:extLst>
          </p:cNvPr>
          <p:cNvSpPr>
            <a:spLocks noGrp="1"/>
          </p:cNvSpPr>
          <p:nvPr>
            <p:ph type="title"/>
          </p:nvPr>
        </p:nvSpPr>
        <p:spPr>
          <a:xfrm>
            <a:off x="0" y="-74868"/>
            <a:ext cx="9144000" cy="1106489"/>
          </a:xfrm>
        </p:spPr>
        <p:txBody>
          <a:bodyPr/>
          <a:lstStyle/>
          <a:p>
            <a:r>
              <a:rPr lang="pt-PT" sz="2800" dirty="0"/>
              <a:t>Processo de Análise</a:t>
            </a:r>
            <a:br>
              <a:rPr kumimoji="0" lang="en-US" sz="25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br>
            <a:r>
              <a:rPr kumimoji="0" lang="pt-PT" sz="2400" b="0" i="0" u="none" strike="noStrike" kern="1200" cap="none" spc="0" normalizeH="0" baseline="0" noProof="0" dirty="0">
                <a:ln>
                  <a:noFill/>
                </a:ln>
                <a:solidFill>
                  <a:srgbClr val="7030A0"/>
                </a:solidFill>
                <a:effectLst/>
                <a:uLnTx/>
                <a:uFillTx/>
                <a:latin typeface="Candara" panose="020E0502030303020204" pitchFamily="34" charset="0"/>
                <a:ea typeface="+mj-ea"/>
                <a:cs typeface="+mj-cs"/>
              </a:rPr>
              <a:t>Etapa 3: avaliar a magnitude da perda (LM)</a:t>
            </a:r>
            <a:endParaRPr lang="pt-PT" dirty="0"/>
          </a:p>
        </p:txBody>
      </p:sp>
      <p:sp>
        <p:nvSpPr>
          <p:cNvPr id="3" name="Marcador de Posição de Conteúdo 2">
            <a:extLst>
              <a:ext uri="{FF2B5EF4-FFF2-40B4-BE49-F238E27FC236}">
                <a16:creationId xmlns:a16="http://schemas.microsoft.com/office/drawing/2014/main" id="{C54FE0BC-AD29-4FCC-B9E3-401769217C61}"/>
              </a:ext>
            </a:extLst>
          </p:cNvPr>
          <p:cNvSpPr>
            <a:spLocks noGrp="1"/>
          </p:cNvSpPr>
          <p:nvPr>
            <p:ph idx="1"/>
          </p:nvPr>
        </p:nvSpPr>
        <p:spPr>
          <a:xfrm>
            <a:off x="6971" y="1177546"/>
            <a:ext cx="9317558" cy="5470326"/>
          </a:xfrm>
        </p:spPr>
        <p:txBody>
          <a:bodyPr>
            <a:normAutofit/>
          </a:bodyPr>
          <a:lstStyle/>
          <a:p>
            <a:pPr marL="25400" indent="0">
              <a:lnSpc>
                <a:spcPct val="110000"/>
              </a:lnSpc>
              <a:buNone/>
            </a:pPr>
            <a:r>
              <a:rPr lang="pt-PT" sz="2200" dirty="0">
                <a:latin typeface="Candara" panose="020E0502030303020204" pitchFamily="34" charset="0"/>
              </a:rPr>
              <a:t>Pretende-se estimar a magnitude da </a:t>
            </a:r>
            <a:r>
              <a:rPr lang="pt-PT" sz="2200" u="sng" dirty="0">
                <a:latin typeface="Candara" panose="020E0502030303020204" pitchFamily="34" charset="0"/>
              </a:rPr>
              <a:t>perda primária</a:t>
            </a:r>
            <a:r>
              <a:rPr lang="pt-PT" sz="2200" dirty="0">
                <a:latin typeface="Candara" panose="020E0502030303020204" pitchFamily="34" charset="0"/>
              </a:rPr>
              <a:t> para </a:t>
            </a:r>
            <a:r>
              <a:rPr lang="pt-PT" sz="2200" b="1" dirty="0">
                <a:latin typeface="Candara" panose="020E0502030303020204" pitchFamily="34" charset="0"/>
              </a:rPr>
              <a:t>utilização indevida </a:t>
            </a:r>
            <a:r>
              <a:rPr lang="pt-PT" sz="2200" dirty="0">
                <a:latin typeface="Candara" panose="020E0502030303020204" pitchFamily="34" charset="0"/>
              </a:rPr>
              <a:t>restringida neste caso à afetação da </a:t>
            </a:r>
            <a:r>
              <a:rPr lang="pt-PT" sz="2200" i="1" dirty="0">
                <a:latin typeface="Candara" panose="020E0502030303020204" pitchFamily="34" charset="0"/>
              </a:rPr>
              <a:t>Produtividade</a:t>
            </a:r>
            <a:r>
              <a:rPr lang="pt-PT" sz="2200" dirty="0">
                <a:latin typeface="Candara" panose="020E0502030303020204" pitchFamily="34" charset="0"/>
              </a:rPr>
              <a:t> e </a:t>
            </a:r>
            <a:r>
              <a:rPr lang="pt-PT" sz="2200" i="1" dirty="0">
                <a:latin typeface="Candara" panose="020E0502030303020204" pitchFamily="34" charset="0"/>
              </a:rPr>
              <a:t>Resposta</a:t>
            </a:r>
          </a:p>
          <a:p>
            <a:pPr marL="25400" indent="0">
              <a:lnSpc>
                <a:spcPct val="110000"/>
              </a:lnSpc>
              <a:buNone/>
            </a:pPr>
            <a:endParaRPr lang="pt-PT" sz="2200" dirty="0">
              <a:latin typeface="Candara" panose="020E0502030303020204" pitchFamily="34" charset="0"/>
            </a:endParaRPr>
          </a:p>
          <a:p>
            <a:pPr marL="25400" indent="0">
              <a:lnSpc>
                <a:spcPct val="110000"/>
              </a:lnSpc>
              <a:buNone/>
            </a:pPr>
            <a:endParaRPr lang="pt-PT" sz="2200" dirty="0">
              <a:latin typeface="Candara" panose="020E0502030303020204" pitchFamily="34" charset="0"/>
            </a:endParaRPr>
          </a:p>
          <a:p>
            <a:pPr marL="25400" indent="0">
              <a:lnSpc>
                <a:spcPct val="110000"/>
              </a:lnSpc>
              <a:buNone/>
            </a:pPr>
            <a:r>
              <a:rPr lang="pt-PT" sz="2200" dirty="0">
                <a:latin typeface="Candara" panose="020E0502030303020204" pitchFamily="34" charset="0"/>
              </a:rPr>
              <a:t>A escala abaixo representa um possível conjunto de intervalos para caracterizar a </a:t>
            </a:r>
            <a:r>
              <a:rPr lang="pt-PT" sz="2200" b="1" dirty="0">
                <a:latin typeface="Candara" panose="020E0502030303020204" pitchFamily="34" charset="0"/>
              </a:rPr>
              <a:t>PLM</a:t>
            </a:r>
            <a:r>
              <a:rPr lang="pt-PT" sz="2200" dirty="0">
                <a:latin typeface="Candara" panose="020E0502030303020204" pitchFamily="34" charset="0"/>
              </a:rPr>
              <a:t>. Os intervalos em escalas como esta, refletem a capacidade de perda e as tolerâncias da organização.</a:t>
            </a:r>
          </a:p>
          <a:p>
            <a:pPr marL="25400" indent="0">
              <a:lnSpc>
                <a:spcPct val="110000"/>
              </a:lnSpc>
              <a:buNone/>
            </a:pPr>
            <a:endParaRPr lang="pt-PT" sz="1800" b="1" dirty="0">
              <a:latin typeface="Candara" panose="020E0502030303020204" pitchFamily="34" charset="0"/>
            </a:endParaRPr>
          </a:p>
        </p:txBody>
      </p:sp>
      <p:sp>
        <p:nvSpPr>
          <p:cNvPr id="12" name="Rectangle 1">
            <a:extLst>
              <a:ext uri="{FF2B5EF4-FFF2-40B4-BE49-F238E27FC236}">
                <a16:creationId xmlns:a16="http://schemas.microsoft.com/office/drawing/2014/main" id="{59417D6D-4EB2-466C-BD01-C9D5B677005E}"/>
              </a:ext>
            </a:extLst>
          </p:cNvPr>
          <p:cNvSpPr>
            <a:spLocks noChangeArrowheads="1"/>
          </p:cNvSpPr>
          <p:nvPr/>
        </p:nvSpPr>
        <p:spPr bwMode="auto">
          <a:xfrm>
            <a:off x="389187" y="3580685"/>
            <a:ext cx="518457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br>
              <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rPr>
            </a:br>
            <a:endPar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graphicFrame>
        <p:nvGraphicFramePr>
          <p:cNvPr id="4" name="Tabela 4">
            <a:extLst>
              <a:ext uri="{FF2B5EF4-FFF2-40B4-BE49-F238E27FC236}">
                <a16:creationId xmlns:a16="http://schemas.microsoft.com/office/drawing/2014/main" id="{BD427EE8-9E96-4D85-B923-3FBC7C1634F0}"/>
              </a:ext>
            </a:extLst>
          </p:cNvPr>
          <p:cNvGraphicFramePr>
            <a:graphicFrameLocks noGrp="1"/>
          </p:cNvGraphicFramePr>
          <p:nvPr>
            <p:extLst>
              <p:ext uri="{D42A27DB-BD31-4B8C-83A1-F6EECF244321}">
                <p14:modId xmlns:p14="http://schemas.microsoft.com/office/powerpoint/2010/main" val="3904211073"/>
              </p:ext>
            </p:extLst>
          </p:nvPr>
        </p:nvGraphicFramePr>
        <p:xfrm>
          <a:off x="323528" y="1992184"/>
          <a:ext cx="8436894" cy="1078278"/>
        </p:xfrm>
        <a:graphic>
          <a:graphicData uri="http://schemas.openxmlformats.org/drawingml/2006/table">
            <a:tbl>
              <a:tblPr firstRow="1" bandRow="1">
                <a:tableStyleId>{5C22544A-7EE6-4342-B048-85BDC9FD1C3A}</a:tableStyleId>
              </a:tblPr>
              <a:tblGrid>
                <a:gridCol w="1224366">
                  <a:extLst>
                    <a:ext uri="{9D8B030D-6E8A-4147-A177-3AD203B41FA5}">
                      <a16:colId xmlns:a16="http://schemas.microsoft.com/office/drawing/2014/main" val="4286501948"/>
                    </a:ext>
                  </a:extLst>
                </a:gridCol>
                <a:gridCol w="1151898">
                  <a:extLst>
                    <a:ext uri="{9D8B030D-6E8A-4147-A177-3AD203B41FA5}">
                      <a16:colId xmlns:a16="http://schemas.microsoft.com/office/drawing/2014/main" val="1339396952"/>
                    </a:ext>
                  </a:extLst>
                </a:gridCol>
                <a:gridCol w="1440160">
                  <a:extLst>
                    <a:ext uri="{9D8B030D-6E8A-4147-A177-3AD203B41FA5}">
                      <a16:colId xmlns:a16="http://schemas.microsoft.com/office/drawing/2014/main" val="85457166"/>
                    </a:ext>
                  </a:extLst>
                </a:gridCol>
                <a:gridCol w="1728192">
                  <a:extLst>
                    <a:ext uri="{9D8B030D-6E8A-4147-A177-3AD203B41FA5}">
                      <a16:colId xmlns:a16="http://schemas.microsoft.com/office/drawing/2014/main" val="890603019"/>
                    </a:ext>
                  </a:extLst>
                </a:gridCol>
                <a:gridCol w="1486129">
                  <a:extLst>
                    <a:ext uri="{9D8B030D-6E8A-4147-A177-3AD203B41FA5}">
                      <a16:colId xmlns:a16="http://schemas.microsoft.com/office/drawing/2014/main" val="2737547160"/>
                    </a:ext>
                  </a:extLst>
                </a:gridCol>
                <a:gridCol w="1406149">
                  <a:extLst>
                    <a:ext uri="{9D8B030D-6E8A-4147-A177-3AD203B41FA5}">
                      <a16:colId xmlns:a16="http://schemas.microsoft.com/office/drawing/2014/main" val="3292881404"/>
                    </a:ext>
                  </a:extLst>
                </a:gridCol>
              </a:tblGrid>
              <a:tr h="370840">
                <a:tc gridSpan="6">
                  <a:txBody>
                    <a:bodyPr/>
                    <a:lstStyle/>
                    <a:p>
                      <a:pPr algn="ctr"/>
                      <a:r>
                        <a:rPr lang="pt-PT" dirty="0">
                          <a:solidFill>
                            <a:schemeClr val="tx1">
                              <a:lumMod val="95000"/>
                              <a:lumOff val="5000"/>
                            </a:schemeClr>
                          </a:solidFill>
                          <a:latin typeface="Candara" panose="020E0502030303020204" pitchFamily="34" charset="0"/>
                        </a:rPr>
                        <a:t>Formas de Perda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5345217"/>
                  </a:ext>
                </a:extLst>
              </a:tr>
              <a:tr h="372158">
                <a:tc>
                  <a:txBody>
                    <a:bodyPr/>
                    <a:lstStyle/>
                    <a:p>
                      <a:pPr algn="ctr"/>
                      <a:r>
                        <a:rPr lang="pt-PT" sz="1600" b="0" i="0" dirty="0" err="1">
                          <a:solidFill>
                            <a:srgbClr val="000000"/>
                          </a:solidFill>
                          <a:effectLst/>
                          <a:latin typeface="Candara" panose="020E0502030303020204" pitchFamily="34" charset="0"/>
                        </a:rPr>
                        <a:t>Productivity</a:t>
                      </a:r>
                      <a:r>
                        <a:rPr lang="pt-PT" sz="1600" b="0" i="0" dirty="0">
                          <a:solidFill>
                            <a:srgbClr val="000000"/>
                          </a:solidFill>
                          <a:effectLst/>
                          <a:latin typeface="Candara" panose="020E0502030303020204" pitchFamily="34" charset="0"/>
                        </a:rPr>
                        <a:t>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Response</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err="1">
                          <a:solidFill>
                            <a:srgbClr val="000000"/>
                          </a:solidFill>
                          <a:effectLst/>
                          <a:latin typeface="Candara" panose="020E0502030303020204" pitchFamily="34" charset="0"/>
                        </a:rPr>
                        <a:t>Replacement</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a:solidFill>
                            <a:srgbClr val="000000"/>
                          </a:solidFill>
                          <a:effectLst/>
                          <a:latin typeface="Candara" panose="020E0502030303020204" pitchFamily="34" charset="0"/>
                        </a:rPr>
                        <a:t>Fines/Judgments</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err="1">
                          <a:solidFill>
                            <a:srgbClr val="000000"/>
                          </a:solidFill>
                          <a:effectLst/>
                          <a:latin typeface="Candara" panose="020E0502030303020204" pitchFamily="34" charset="0"/>
                        </a:rPr>
                        <a:t>Comp.Adv</a:t>
                      </a:r>
                      <a:r>
                        <a:rPr lang="pt-PT" sz="1600" b="0" i="0" dirty="0">
                          <a:solidFill>
                            <a:srgbClr val="000000"/>
                          </a:solidFill>
                          <a:effectLst/>
                          <a:latin typeface="Candara" panose="020E0502030303020204" pitchFamily="34" charset="0"/>
                        </a:rPr>
                        <a:t>.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err="1">
                          <a:solidFill>
                            <a:srgbClr val="000000"/>
                          </a:solidFill>
                          <a:effectLst/>
                          <a:latin typeface="Candara" panose="020E0502030303020204" pitchFamily="34" charset="0"/>
                        </a:rPr>
                        <a:t>Reputation</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72737255"/>
                  </a:ext>
                </a:extLst>
              </a:tr>
              <a:tr h="223926">
                <a:tc>
                  <a:txBody>
                    <a:bodyPr/>
                    <a:lstStyle/>
                    <a:p>
                      <a:pPr algn="ctr"/>
                      <a:r>
                        <a:rPr lang="pt-PT" sz="1600" dirty="0">
                          <a:effectLst/>
                          <a:latin typeface="Candara" panose="020E0502030303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a:t>
                      </a:r>
                      <a:endParaRPr lang="pt-PT" sz="1600" b="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99773628"/>
                  </a:ext>
                </a:extLst>
              </a:tr>
            </a:tbl>
          </a:graphicData>
        </a:graphic>
      </p:graphicFrame>
      <p:graphicFrame>
        <p:nvGraphicFramePr>
          <p:cNvPr id="8" name="Tabela 5">
            <a:extLst>
              <a:ext uri="{FF2B5EF4-FFF2-40B4-BE49-F238E27FC236}">
                <a16:creationId xmlns:a16="http://schemas.microsoft.com/office/drawing/2014/main" id="{9BB6021C-EB04-49F1-A8F8-E1F0A44B410F}"/>
              </a:ext>
            </a:extLst>
          </p:cNvPr>
          <p:cNvGraphicFramePr>
            <a:graphicFrameLocks noGrp="1"/>
          </p:cNvGraphicFramePr>
          <p:nvPr>
            <p:extLst>
              <p:ext uri="{D42A27DB-BD31-4B8C-83A1-F6EECF244321}">
                <p14:modId xmlns:p14="http://schemas.microsoft.com/office/powerpoint/2010/main" val="3612762817"/>
              </p:ext>
            </p:extLst>
          </p:nvPr>
        </p:nvGraphicFramePr>
        <p:xfrm>
          <a:off x="1547664" y="4400253"/>
          <a:ext cx="5407166" cy="2035322"/>
        </p:xfrm>
        <a:graphic>
          <a:graphicData uri="http://schemas.openxmlformats.org/drawingml/2006/table">
            <a:tbl>
              <a:tblPr firstRow="1" bandRow="1">
                <a:tableStyleId>{5C22544A-7EE6-4342-B048-85BDC9FD1C3A}</a:tableStyleId>
              </a:tblPr>
              <a:tblGrid>
                <a:gridCol w="1681560">
                  <a:extLst>
                    <a:ext uri="{9D8B030D-6E8A-4147-A177-3AD203B41FA5}">
                      <a16:colId xmlns:a16="http://schemas.microsoft.com/office/drawing/2014/main" val="3574601739"/>
                    </a:ext>
                  </a:extLst>
                </a:gridCol>
                <a:gridCol w="1862803">
                  <a:extLst>
                    <a:ext uri="{9D8B030D-6E8A-4147-A177-3AD203B41FA5}">
                      <a16:colId xmlns:a16="http://schemas.microsoft.com/office/drawing/2014/main" val="3747880977"/>
                    </a:ext>
                  </a:extLst>
                </a:gridCol>
                <a:gridCol w="1862803">
                  <a:extLst>
                    <a:ext uri="{9D8B030D-6E8A-4147-A177-3AD203B41FA5}">
                      <a16:colId xmlns:a16="http://schemas.microsoft.com/office/drawing/2014/main" val="1421959138"/>
                    </a:ext>
                  </a:extLst>
                </a:gridCol>
              </a:tblGrid>
              <a:tr h="347101">
                <a:tc>
                  <a:txBody>
                    <a:bodyPr/>
                    <a:lstStyle/>
                    <a:p>
                      <a:pPr algn="ctr"/>
                      <a:r>
                        <a:rPr lang="pt-PT" sz="1600" b="1" i="0" dirty="0">
                          <a:solidFill>
                            <a:srgbClr val="000000"/>
                          </a:solidFill>
                          <a:effectLst/>
                          <a:latin typeface="Candara" panose="020E0502030303020204" pitchFamily="34" charset="0"/>
                        </a:rPr>
                        <a:t>Magnitude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r>
                        <a:rPr lang="pt-PT" sz="1600" b="1" i="0" dirty="0">
                          <a:solidFill>
                            <a:srgbClr val="000000"/>
                          </a:solidFill>
                          <a:effectLst/>
                          <a:latin typeface="Candara" panose="020E0502030303020204" pitchFamily="34" charset="0"/>
                        </a:rPr>
                        <a:t>Range Low </a:t>
                      </a:r>
                      <a:r>
                        <a:rPr lang="pt-PT" sz="1600" b="1" i="0" dirty="0" err="1">
                          <a:solidFill>
                            <a:srgbClr val="000000"/>
                          </a:solidFill>
                          <a:effectLst/>
                          <a:latin typeface="Candara" panose="020E0502030303020204" pitchFamily="34" charset="0"/>
                        </a:rPr>
                        <a:t>End</a:t>
                      </a:r>
                      <a:r>
                        <a:rPr lang="pt-PT" sz="1600" b="1" i="0" dirty="0">
                          <a:solidFill>
                            <a:srgbClr val="000000"/>
                          </a:solidFill>
                          <a:effectLst/>
                          <a:latin typeface="Candara" panose="020E0502030303020204" pitchFamily="34" charset="0"/>
                        </a:rPr>
                        <a:t>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r>
                        <a:rPr lang="pt-PT" sz="1600" b="1" i="0" dirty="0">
                          <a:solidFill>
                            <a:srgbClr val="000000"/>
                          </a:solidFill>
                          <a:effectLst/>
                          <a:latin typeface="Candara" panose="020E0502030303020204" pitchFamily="34" charset="0"/>
                        </a:rPr>
                        <a:t>Range </a:t>
                      </a:r>
                      <a:r>
                        <a:rPr lang="pt-PT" sz="1600" b="1" i="0" dirty="0" err="1">
                          <a:solidFill>
                            <a:srgbClr val="000000"/>
                          </a:solidFill>
                          <a:effectLst/>
                          <a:latin typeface="Candara" panose="020E0502030303020204" pitchFamily="34" charset="0"/>
                        </a:rPr>
                        <a:t>High</a:t>
                      </a:r>
                      <a:r>
                        <a:rPr lang="pt-PT" sz="1600" b="1" i="0" dirty="0">
                          <a:solidFill>
                            <a:srgbClr val="000000"/>
                          </a:solidFill>
                          <a:effectLst/>
                          <a:latin typeface="Candara" panose="020E0502030303020204" pitchFamily="34" charset="0"/>
                        </a:rPr>
                        <a:t> </a:t>
                      </a:r>
                      <a:r>
                        <a:rPr lang="pt-PT" sz="1600" b="1" i="0" dirty="0" err="1">
                          <a:solidFill>
                            <a:srgbClr val="000000"/>
                          </a:solidFill>
                          <a:effectLst/>
                          <a:latin typeface="Candara" panose="020E0502030303020204" pitchFamily="34" charset="0"/>
                        </a:rPr>
                        <a:t>End</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extLst>
                  <a:ext uri="{0D108BD9-81ED-4DB2-BD59-A6C34878D82A}">
                    <a16:rowId xmlns:a16="http://schemas.microsoft.com/office/drawing/2014/main" val="4129027793"/>
                  </a:ext>
                </a:extLst>
              </a:tr>
              <a:tr h="313817">
                <a:tc>
                  <a:txBody>
                    <a:bodyPr/>
                    <a:lstStyle/>
                    <a:p>
                      <a:pPr algn="l"/>
                      <a:r>
                        <a:rPr lang="pt-PT" sz="1600" b="0" i="0" dirty="0" err="1">
                          <a:solidFill>
                            <a:srgbClr val="000000"/>
                          </a:solidFill>
                          <a:effectLst/>
                          <a:latin typeface="Candara" panose="020E0502030303020204" pitchFamily="34" charset="0"/>
                        </a:rPr>
                        <a:t>Very</a:t>
                      </a:r>
                      <a:r>
                        <a:rPr lang="pt-PT" sz="1600" b="0" i="0" dirty="0">
                          <a:solidFill>
                            <a:srgbClr val="000000"/>
                          </a:solidFill>
                          <a:effectLst/>
                          <a:latin typeface="Candara" panose="020E0502030303020204" pitchFamily="34" charset="0"/>
                        </a:rPr>
                        <a:t> </a:t>
                      </a:r>
                      <a:r>
                        <a:rPr lang="pt-PT" sz="1600" b="0" i="0" dirty="0" err="1">
                          <a:solidFill>
                            <a:srgbClr val="000000"/>
                          </a:solidFill>
                          <a:effectLst/>
                          <a:latin typeface="Candara" panose="020E0502030303020204" pitchFamily="34" charset="0"/>
                        </a:rPr>
                        <a:t>High</a:t>
                      </a:r>
                      <a:r>
                        <a:rPr lang="pt-PT" sz="1600" b="0" i="0" dirty="0">
                          <a:solidFill>
                            <a:srgbClr val="000000"/>
                          </a:solidFill>
                          <a:effectLst/>
                          <a:latin typeface="Candara" panose="020E0502030303020204" pitchFamily="34" charset="0"/>
                        </a:rPr>
                        <a:t> (VH)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a:r>
                        <a:rPr lang="pt-PT" sz="1600" b="0" i="0" dirty="0">
                          <a:solidFill>
                            <a:srgbClr val="000000"/>
                          </a:solidFill>
                          <a:effectLst/>
                          <a:latin typeface="Candara" panose="020E0502030303020204" pitchFamily="34" charset="0"/>
                        </a:rPr>
                        <a:t>10 000 000 €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r"/>
                      <a:r>
                        <a:rPr lang="pt-PT" sz="1600" b="0" i="0" dirty="0">
                          <a:solidFill>
                            <a:srgbClr val="000000"/>
                          </a:solidFill>
                          <a:effectLst/>
                          <a:latin typeface="Candara" panose="020E0502030303020204" pitchFamily="34" charset="0"/>
                        </a:rPr>
                        <a:t>—</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212901414"/>
                  </a:ext>
                </a:extLst>
              </a:tr>
              <a:tr h="313817">
                <a:tc>
                  <a:txBody>
                    <a:bodyPr/>
                    <a:lstStyle/>
                    <a:p>
                      <a:pPr algn="l"/>
                      <a:r>
                        <a:rPr lang="pt-PT" sz="1600" b="0" i="0" dirty="0" err="1">
                          <a:solidFill>
                            <a:srgbClr val="000000"/>
                          </a:solidFill>
                          <a:effectLst/>
                          <a:latin typeface="Candara" panose="020E0502030303020204" pitchFamily="34" charset="0"/>
                        </a:rPr>
                        <a:t>High</a:t>
                      </a:r>
                      <a:r>
                        <a:rPr lang="pt-PT" sz="1600" b="0" i="0" dirty="0">
                          <a:solidFill>
                            <a:srgbClr val="000000"/>
                          </a:solidFill>
                          <a:effectLst/>
                          <a:latin typeface="Candara" panose="020E0502030303020204" pitchFamily="34" charset="0"/>
                        </a:rPr>
                        <a:t> (H)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75000"/>
                      </a:schemeClr>
                    </a:solidFill>
                  </a:tcPr>
                </a:tc>
                <a:tc>
                  <a:txBody>
                    <a:bodyPr/>
                    <a:lstStyle/>
                    <a:p>
                      <a:pPr algn="r"/>
                      <a:r>
                        <a:rPr lang="pt-PT" sz="1600" b="0" i="0" dirty="0">
                          <a:solidFill>
                            <a:srgbClr val="000000"/>
                          </a:solidFill>
                          <a:effectLst/>
                          <a:latin typeface="Candara" panose="020E0502030303020204" pitchFamily="34" charset="0"/>
                        </a:rPr>
                        <a:t>1 000 000 €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75000"/>
                      </a:schemeClr>
                    </a:solidFill>
                  </a:tcPr>
                </a:tc>
                <a:tc>
                  <a:txBody>
                    <a:bodyPr/>
                    <a:lstStyle/>
                    <a:p>
                      <a:pPr algn="r"/>
                      <a:r>
                        <a:rPr lang="pt-PT" sz="1600" b="0" i="0" dirty="0">
                          <a:solidFill>
                            <a:srgbClr val="000000"/>
                          </a:solidFill>
                          <a:effectLst/>
                          <a:latin typeface="Candara" panose="020E0502030303020204" pitchFamily="34" charset="0"/>
                        </a:rPr>
                        <a:t>9 999 999 €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75000"/>
                      </a:schemeClr>
                    </a:solidFill>
                  </a:tcPr>
                </a:tc>
                <a:extLst>
                  <a:ext uri="{0D108BD9-81ED-4DB2-BD59-A6C34878D82A}">
                    <a16:rowId xmlns:a16="http://schemas.microsoft.com/office/drawing/2014/main" val="1449259864"/>
                  </a:ext>
                </a:extLst>
              </a:tr>
              <a:tr h="313817">
                <a:tc>
                  <a:txBody>
                    <a:bodyPr/>
                    <a:lstStyle/>
                    <a:p>
                      <a:pPr algn="l"/>
                      <a:r>
                        <a:rPr lang="pt-PT" sz="1600" b="0" i="0" dirty="0" err="1">
                          <a:solidFill>
                            <a:srgbClr val="000000"/>
                          </a:solidFill>
                          <a:effectLst/>
                          <a:latin typeface="Candara" panose="020E0502030303020204" pitchFamily="34" charset="0"/>
                        </a:rPr>
                        <a:t>Moderate</a:t>
                      </a:r>
                      <a:r>
                        <a:rPr lang="pt-PT" sz="1600" b="0" i="0" dirty="0">
                          <a:solidFill>
                            <a:srgbClr val="000000"/>
                          </a:solidFill>
                          <a:effectLst/>
                          <a:latin typeface="Candara" panose="020E0502030303020204" pitchFamily="34" charset="0"/>
                        </a:rPr>
                        <a:t> (M)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pt-PT" sz="1600" b="0" i="0" dirty="0">
                          <a:solidFill>
                            <a:srgbClr val="000000"/>
                          </a:solidFill>
                          <a:effectLst/>
                          <a:latin typeface="Candara" panose="020E0502030303020204" pitchFamily="34" charset="0"/>
                        </a:rPr>
                        <a:t>100 000 €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r"/>
                      <a:r>
                        <a:rPr lang="pt-PT" sz="1600" b="0" i="0" dirty="0">
                          <a:solidFill>
                            <a:srgbClr val="000000"/>
                          </a:solidFill>
                          <a:effectLst/>
                          <a:latin typeface="Candara" panose="020E0502030303020204" pitchFamily="34" charset="0"/>
                        </a:rPr>
                        <a:t>999 999 €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3693067826"/>
                  </a:ext>
                </a:extLst>
              </a:tr>
              <a:tr h="313817">
                <a:tc>
                  <a:txBody>
                    <a:bodyPr/>
                    <a:lstStyle/>
                    <a:p>
                      <a:pPr algn="l"/>
                      <a:r>
                        <a:rPr lang="pt-PT" sz="1600" b="0" i="0" dirty="0">
                          <a:solidFill>
                            <a:srgbClr val="000000"/>
                          </a:solidFill>
                          <a:effectLst/>
                          <a:latin typeface="Candara" panose="020E0502030303020204" pitchFamily="34" charset="0"/>
                        </a:rPr>
                        <a:t>Low (L)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r"/>
                      <a:r>
                        <a:rPr lang="pt-PT" sz="1600" b="0" i="0" dirty="0">
                          <a:solidFill>
                            <a:srgbClr val="000000"/>
                          </a:solidFill>
                          <a:effectLst/>
                          <a:latin typeface="Candara" panose="020E0502030303020204" pitchFamily="34" charset="0"/>
                        </a:rPr>
                        <a:t>10 000 €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tc>
                  <a:txBody>
                    <a:bodyPr/>
                    <a:lstStyle/>
                    <a:p>
                      <a:pPr algn="r"/>
                      <a:r>
                        <a:rPr lang="pt-PT" sz="1600" b="0" i="0" dirty="0">
                          <a:solidFill>
                            <a:srgbClr val="000000"/>
                          </a:solidFill>
                          <a:effectLst/>
                          <a:latin typeface="Candara" panose="020E0502030303020204" pitchFamily="34" charset="0"/>
                        </a:rPr>
                        <a:t>99 999 €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FF00"/>
                    </a:solidFill>
                  </a:tcPr>
                </a:tc>
                <a:extLst>
                  <a:ext uri="{0D108BD9-81ED-4DB2-BD59-A6C34878D82A}">
                    <a16:rowId xmlns:a16="http://schemas.microsoft.com/office/drawing/2014/main" val="1092160503"/>
                  </a:ext>
                </a:extLst>
              </a:tr>
              <a:tr h="347101">
                <a:tc>
                  <a:txBody>
                    <a:bodyPr/>
                    <a:lstStyle/>
                    <a:p>
                      <a:pPr algn="l"/>
                      <a:r>
                        <a:rPr lang="pt-PT" sz="1600" b="0" i="0" dirty="0" err="1">
                          <a:solidFill>
                            <a:srgbClr val="000000"/>
                          </a:solidFill>
                          <a:effectLst/>
                          <a:latin typeface="Candara" panose="020E0502030303020204" pitchFamily="34" charset="0"/>
                        </a:rPr>
                        <a:t>Very</a:t>
                      </a:r>
                      <a:r>
                        <a:rPr lang="pt-PT" sz="1600" b="0" i="0" dirty="0">
                          <a:solidFill>
                            <a:srgbClr val="000000"/>
                          </a:solidFill>
                          <a:effectLst/>
                          <a:latin typeface="Candara" panose="020E0502030303020204" pitchFamily="34" charset="0"/>
                        </a:rPr>
                        <a:t> Low (VL)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r"/>
                      <a:r>
                        <a:rPr lang="pt-PT" sz="1600" b="0" i="0" dirty="0">
                          <a:solidFill>
                            <a:srgbClr val="000000"/>
                          </a:solidFill>
                          <a:effectLst/>
                          <a:latin typeface="Candara" panose="020E0502030303020204" pitchFamily="34" charset="0"/>
                        </a:rPr>
                        <a:t>0 €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r"/>
                      <a:r>
                        <a:rPr lang="pt-PT" sz="1600" b="0" i="0" dirty="0">
                          <a:solidFill>
                            <a:srgbClr val="000000"/>
                          </a:solidFill>
                          <a:effectLst/>
                          <a:latin typeface="Candara" panose="020E0502030303020204" pitchFamily="34" charset="0"/>
                        </a:rPr>
                        <a:t>9 999 €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3096014613"/>
                  </a:ext>
                </a:extLst>
              </a:tr>
            </a:tbl>
          </a:graphicData>
        </a:graphic>
      </p:graphicFrame>
    </p:spTree>
    <p:extLst>
      <p:ext uri="{BB962C8B-B14F-4D97-AF65-F5344CB8AC3E}">
        <p14:creationId xmlns:p14="http://schemas.microsoft.com/office/powerpoint/2010/main" val="1944531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59D75-DBFF-4AA0-8604-61C8BC6055B0}"/>
              </a:ext>
            </a:extLst>
          </p:cNvPr>
          <p:cNvSpPr>
            <a:spLocks noGrp="1"/>
          </p:cNvSpPr>
          <p:nvPr>
            <p:ph type="title"/>
          </p:nvPr>
        </p:nvSpPr>
        <p:spPr/>
        <p:txBody>
          <a:bodyPr/>
          <a:lstStyle/>
          <a:p>
            <a:r>
              <a:rPr lang="pt-PT" sz="2600" dirty="0"/>
              <a:t>Processo de Análise FAIR</a:t>
            </a:r>
            <a:br>
              <a:rPr kumimoji="0" lang="en-US" sz="25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br>
            <a:r>
              <a:rPr kumimoji="0" lang="pt-PT" sz="2400" b="0" i="0" u="none" strike="noStrike" kern="1200" cap="none" spc="0" normalizeH="0" baseline="0" noProof="0" dirty="0">
                <a:ln>
                  <a:noFill/>
                </a:ln>
                <a:solidFill>
                  <a:srgbClr val="7030A0"/>
                </a:solidFill>
                <a:effectLst/>
                <a:uLnTx/>
                <a:uFillTx/>
                <a:latin typeface="Candara" panose="020E0502030303020204" pitchFamily="34" charset="0"/>
                <a:ea typeface="+mj-ea"/>
                <a:cs typeface="+mj-cs"/>
              </a:rPr>
              <a:t>Etapa 3: avaliar a magnitude da perda (LM)</a:t>
            </a:r>
            <a:endParaRPr lang="pt-PT" dirty="0"/>
          </a:p>
        </p:txBody>
      </p:sp>
      <p:sp>
        <p:nvSpPr>
          <p:cNvPr id="3" name="Marcador de Posição de Conteúdo 2">
            <a:extLst>
              <a:ext uri="{FF2B5EF4-FFF2-40B4-BE49-F238E27FC236}">
                <a16:creationId xmlns:a16="http://schemas.microsoft.com/office/drawing/2014/main" id="{C54FE0BC-AD29-4FCC-B9E3-401769217C61}"/>
              </a:ext>
            </a:extLst>
          </p:cNvPr>
          <p:cNvSpPr>
            <a:spLocks noGrp="1"/>
          </p:cNvSpPr>
          <p:nvPr>
            <p:ph idx="1"/>
          </p:nvPr>
        </p:nvSpPr>
        <p:spPr>
          <a:xfrm>
            <a:off x="0" y="1118774"/>
            <a:ext cx="9324528" cy="5720971"/>
          </a:xfrm>
        </p:spPr>
        <p:txBody>
          <a:bodyPr>
            <a:normAutofit/>
          </a:bodyPr>
          <a:lstStyle/>
          <a:p>
            <a:pPr marL="25400" indent="0">
              <a:lnSpc>
                <a:spcPct val="120000"/>
              </a:lnSpc>
              <a:spcBef>
                <a:spcPts val="1200"/>
              </a:spcBef>
              <a:buNone/>
            </a:pPr>
            <a:r>
              <a:rPr lang="pt-PT" sz="2200" dirty="0">
                <a:latin typeface="Candara" panose="020E0502030303020204" pitchFamily="34" charset="0"/>
              </a:rPr>
              <a:t>Não se estimou </a:t>
            </a:r>
            <a:r>
              <a:rPr lang="pt-PT" sz="2200" b="1" dirty="0">
                <a:latin typeface="Candara" panose="020E0502030303020204" pitchFamily="34" charset="0"/>
              </a:rPr>
              <a:t>PLM</a:t>
            </a:r>
            <a:r>
              <a:rPr lang="pt-PT" sz="2200" dirty="0">
                <a:latin typeface="Candara" panose="020E0502030303020204" pitchFamily="34" charset="0"/>
              </a:rPr>
              <a:t> para as outras formas de perda para a </a:t>
            </a:r>
            <a:r>
              <a:rPr lang="pt-PT" sz="2200" b="1" dirty="0">
                <a:latin typeface="Candara" panose="020E0502030303020204" pitchFamily="34" charset="0"/>
              </a:rPr>
              <a:t>Perda Primária</a:t>
            </a:r>
            <a:r>
              <a:rPr lang="pt-PT" sz="2200" dirty="0">
                <a:latin typeface="Candara" panose="020E0502030303020204" pitchFamily="34" charset="0"/>
              </a:rPr>
              <a:t>. Algumas podem entretanto ser relevantes para a </a:t>
            </a:r>
            <a:r>
              <a:rPr lang="pt-PT" sz="2200" b="1" dirty="0">
                <a:latin typeface="Candara" panose="020E0502030303020204" pitchFamily="34" charset="0"/>
              </a:rPr>
              <a:t>Perda Secundária</a:t>
            </a:r>
            <a:r>
              <a:rPr lang="pt-PT" sz="2200" dirty="0">
                <a:latin typeface="Candara" panose="020E0502030303020204" pitchFamily="34" charset="0"/>
              </a:rPr>
              <a:t> abordada a seguir. </a:t>
            </a:r>
          </a:p>
          <a:p>
            <a:pPr marL="25400" indent="0">
              <a:lnSpc>
                <a:spcPct val="120000"/>
              </a:lnSpc>
              <a:spcBef>
                <a:spcPts val="1200"/>
              </a:spcBef>
              <a:buNone/>
            </a:pPr>
            <a:r>
              <a:rPr lang="pt-PT" sz="2200" dirty="0">
                <a:latin typeface="Candara" panose="020E0502030303020204" pitchFamily="34" charset="0"/>
              </a:rPr>
              <a:t>A estimativa para </a:t>
            </a:r>
            <a:r>
              <a:rPr lang="pt-PT" sz="2200" b="1" dirty="0">
                <a:latin typeface="Candara" panose="020E0502030303020204" pitchFamily="34" charset="0"/>
              </a:rPr>
              <a:t>PLM</a:t>
            </a:r>
            <a:r>
              <a:rPr lang="pt-PT" sz="2200" dirty="0">
                <a:latin typeface="Candara" panose="020E0502030303020204" pitchFamily="34" charset="0"/>
              </a:rPr>
              <a:t> neste cenário é </a:t>
            </a:r>
            <a:r>
              <a:rPr lang="pt-PT" sz="2200" b="1" dirty="0">
                <a:solidFill>
                  <a:srgbClr val="FF0000"/>
                </a:solidFill>
                <a:latin typeface="Candara" panose="020E0502030303020204" pitchFamily="34" charset="0"/>
              </a:rPr>
              <a:t>?</a:t>
            </a:r>
            <a:r>
              <a:rPr lang="pt-PT" sz="2200" dirty="0">
                <a:latin typeface="Candara" panose="020E0502030303020204" pitchFamily="34" charset="0"/>
              </a:rPr>
              <a:t> com base no seguinte raciocínio:</a:t>
            </a:r>
          </a:p>
          <a:p>
            <a:pPr marL="355600" lvl="1" indent="-266700">
              <a:lnSpc>
                <a:spcPct val="120000"/>
              </a:lnSpc>
              <a:spcBef>
                <a:spcPts val="1200"/>
              </a:spcBef>
            </a:pPr>
            <a:r>
              <a:rPr lang="pt-PT" sz="1900" b="1" dirty="0">
                <a:latin typeface="Candara" panose="020E0502030303020204" pitchFamily="34" charset="0"/>
              </a:rPr>
              <a:t>Produtividade</a:t>
            </a:r>
            <a:r>
              <a:rPr lang="pt-PT" sz="1900" dirty="0">
                <a:latin typeface="Candara" panose="020E0502030303020204" pitchFamily="34" charset="0"/>
              </a:rPr>
              <a:t> – </a:t>
            </a:r>
            <a:r>
              <a:rPr lang="pt-PT" sz="1900" dirty="0">
                <a:solidFill>
                  <a:srgbClr val="FF0000"/>
                </a:solidFill>
                <a:latin typeface="Candara" panose="020E0502030303020204" pitchFamily="34" charset="0"/>
              </a:rPr>
              <a:t>? </a:t>
            </a:r>
            <a:r>
              <a:rPr lang="pt-PT" sz="1900" dirty="0">
                <a:latin typeface="Candara" panose="020E0502030303020204" pitchFamily="34" charset="0"/>
              </a:rPr>
              <a:t>Racional para este Item</a:t>
            </a:r>
            <a:endParaRPr lang="pt-PT" sz="1900" dirty="0">
              <a:solidFill>
                <a:srgbClr val="FF0000"/>
              </a:solidFill>
              <a:latin typeface="Candara" panose="020E0502030303020204" pitchFamily="34" charset="0"/>
            </a:endParaRPr>
          </a:p>
          <a:p>
            <a:pPr marL="355600" lvl="1" indent="-266700">
              <a:lnSpc>
                <a:spcPct val="120000"/>
              </a:lnSpc>
              <a:spcBef>
                <a:spcPts val="1200"/>
              </a:spcBef>
            </a:pPr>
            <a:r>
              <a:rPr lang="pt-PT" sz="1900" b="1" dirty="0">
                <a:latin typeface="Candara" panose="020E0502030303020204" pitchFamily="34" charset="0"/>
              </a:rPr>
              <a:t>Resposta</a:t>
            </a:r>
            <a:r>
              <a:rPr lang="pt-PT" sz="1900" dirty="0">
                <a:latin typeface="Candara" panose="020E0502030303020204" pitchFamily="34" charset="0"/>
              </a:rPr>
              <a:t> – </a:t>
            </a:r>
            <a:r>
              <a:rPr lang="pt-PT" sz="1900" dirty="0">
                <a:solidFill>
                  <a:srgbClr val="FF0000"/>
                </a:solidFill>
                <a:latin typeface="Candara" panose="020E0502030303020204" pitchFamily="34" charset="0"/>
              </a:rPr>
              <a:t>? </a:t>
            </a:r>
            <a:r>
              <a:rPr lang="pt-PT" sz="1900" dirty="0">
                <a:latin typeface="Candara" panose="020E0502030303020204" pitchFamily="34" charset="0"/>
              </a:rPr>
              <a:t>Racional para este Item. </a:t>
            </a:r>
          </a:p>
          <a:p>
            <a:pPr marL="88900" lvl="1" indent="0" algn="ctr">
              <a:lnSpc>
                <a:spcPct val="110000"/>
              </a:lnSpc>
              <a:buNone/>
            </a:pPr>
            <a:endParaRPr lang="pt-PT" sz="2200" dirty="0">
              <a:solidFill>
                <a:srgbClr val="FF0000"/>
              </a:solidFill>
              <a:latin typeface="Candara" panose="020E0502030303020204" pitchFamily="34" charset="0"/>
            </a:endParaRPr>
          </a:p>
        </p:txBody>
      </p:sp>
      <p:sp>
        <p:nvSpPr>
          <p:cNvPr id="12" name="Rectangle 1">
            <a:extLst>
              <a:ext uri="{FF2B5EF4-FFF2-40B4-BE49-F238E27FC236}">
                <a16:creationId xmlns:a16="http://schemas.microsoft.com/office/drawing/2014/main" id="{59417D6D-4EB2-466C-BD01-C9D5B677005E}"/>
              </a:ext>
            </a:extLst>
          </p:cNvPr>
          <p:cNvSpPr>
            <a:spLocks noChangeArrowheads="1"/>
          </p:cNvSpPr>
          <p:nvPr/>
        </p:nvSpPr>
        <p:spPr bwMode="auto">
          <a:xfrm>
            <a:off x="389187" y="3580685"/>
            <a:ext cx="518457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br>
              <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rPr>
            </a:br>
            <a:endPar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
        <p:nvSpPr>
          <p:cNvPr id="7" name="CaixaDeTexto 6">
            <a:extLst>
              <a:ext uri="{FF2B5EF4-FFF2-40B4-BE49-F238E27FC236}">
                <a16:creationId xmlns:a16="http://schemas.microsoft.com/office/drawing/2014/main" id="{B5470C96-54F3-4F67-B417-8435D61D29FD}"/>
              </a:ext>
            </a:extLst>
          </p:cNvPr>
          <p:cNvSpPr txBox="1"/>
          <p:nvPr/>
        </p:nvSpPr>
        <p:spPr>
          <a:xfrm>
            <a:off x="683568" y="5327535"/>
            <a:ext cx="9144000" cy="369332"/>
          </a:xfrm>
          <a:prstGeom prst="rect">
            <a:avLst/>
          </a:prstGeom>
          <a:noFill/>
        </p:spPr>
        <p:txBody>
          <a:bodyPr wrap="square">
            <a:spAutoFit/>
          </a:bodyPr>
          <a:lstStyle/>
          <a:p>
            <a:r>
              <a:rPr lang="pt-PT" sz="1800" dirty="0">
                <a:solidFill>
                  <a:srgbClr val="FF0000"/>
                </a:solidFill>
                <a:latin typeface="Candara" panose="020E0502030303020204" pitchFamily="34" charset="0"/>
              </a:rPr>
              <a:t>O resultado final, será o maior das formas de perdas encontradas …no caso …</a:t>
            </a:r>
            <a:endParaRPr lang="pt-PT" dirty="0"/>
          </a:p>
        </p:txBody>
      </p:sp>
    </p:spTree>
    <p:extLst>
      <p:ext uri="{BB962C8B-B14F-4D97-AF65-F5344CB8AC3E}">
        <p14:creationId xmlns:p14="http://schemas.microsoft.com/office/powerpoint/2010/main" val="120563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59D75-DBFF-4AA0-8604-61C8BC6055B0}"/>
              </a:ext>
            </a:extLst>
          </p:cNvPr>
          <p:cNvSpPr>
            <a:spLocks noGrp="1"/>
          </p:cNvSpPr>
          <p:nvPr>
            <p:ph type="title"/>
          </p:nvPr>
        </p:nvSpPr>
        <p:spPr/>
        <p:txBody>
          <a:bodyPr/>
          <a:lstStyle/>
          <a:p>
            <a:r>
              <a:rPr lang="pt-PT" sz="2600" dirty="0"/>
              <a:t>Processo de Análise FAIR</a:t>
            </a:r>
            <a:br>
              <a:rPr kumimoji="0" lang="en-US" sz="25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br>
            <a:r>
              <a:rPr kumimoji="0" lang="pt-PT" sz="2400" b="0" i="0" u="none" strike="noStrike" kern="1200" cap="none" spc="0" normalizeH="0" baseline="0" noProof="0" dirty="0">
                <a:ln>
                  <a:noFill/>
                </a:ln>
                <a:solidFill>
                  <a:srgbClr val="7030A0"/>
                </a:solidFill>
                <a:effectLst/>
                <a:uLnTx/>
                <a:uFillTx/>
                <a:latin typeface="Candara" panose="020E0502030303020204" pitchFamily="34" charset="0"/>
                <a:ea typeface="+mj-ea"/>
                <a:cs typeface="+mj-cs"/>
              </a:rPr>
              <a:t>Etapa 3: avaliar a magnitude da perda (LM)</a:t>
            </a:r>
            <a:endParaRPr lang="pt-PT" dirty="0"/>
          </a:p>
        </p:txBody>
      </p:sp>
      <p:sp>
        <p:nvSpPr>
          <p:cNvPr id="3" name="Marcador de Posição de Conteúdo 2">
            <a:extLst>
              <a:ext uri="{FF2B5EF4-FFF2-40B4-BE49-F238E27FC236}">
                <a16:creationId xmlns:a16="http://schemas.microsoft.com/office/drawing/2014/main" id="{C54FE0BC-AD29-4FCC-B9E3-401769217C61}"/>
              </a:ext>
            </a:extLst>
          </p:cNvPr>
          <p:cNvSpPr>
            <a:spLocks noGrp="1"/>
          </p:cNvSpPr>
          <p:nvPr>
            <p:ph idx="1"/>
          </p:nvPr>
        </p:nvSpPr>
        <p:spPr>
          <a:xfrm>
            <a:off x="107504" y="1168687"/>
            <a:ext cx="9002975" cy="5470326"/>
          </a:xfrm>
        </p:spPr>
        <p:txBody>
          <a:bodyPr>
            <a:normAutofit/>
          </a:bodyPr>
          <a:lstStyle/>
          <a:p>
            <a:pPr marL="368300" indent="-342900">
              <a:lnSpc>
                <a:spcPct val="110000"/>
              </a:lnSpc>
            </a:pPr>
            <a:r>
              <a:rPr lang="pt-PT" sz="2200" dirty="0">
                <a:latin typeface="Candara" panose="020E0502030303020204" pitchFamily="34" charset="0"/>
              </a:rPr>
              <a:t>Neste caso, como na maioria deles, o analista precisa desenvolver uma base lógica que apoie as suas suposições fundamentais. Ao utilizar os valores qualitativos, às vezes faz sentido realizar várias análises (por exemplo, uma para o </a:t>
            </a:r>
            <a:r>
              <a:rPr lang="pt-PT" sz="2200" u="sng" dirty="0">
                <a:latin typeface="Candara" panose="020E0502030303020204" pitchFamily="34" charset="0"/>
              </a:rPr>
              <a:t>melhor caso</a:t>
            </a:r>
            <a:r>
              <a:rPr lang="pt-PT" sz="2200" dirty="0">
                <a:latin typeface="Candara" panose="020E0502030303020204" pitchFamily="34" charset="0"/>
              </a:rPr>
              <a:t>, outra para o </a:t>
            </a:r>
            <a:r>
              <a:rPr lang="pt-PT" sz="2200" u="sng" dirty="0">
                <a:latin typeface="Candara" panose="020E0502030303020204" pitchFamily="34" charset="0"/>
              </a:rPr>
              <a:t>mais provável </a:t>
            </a:r>
            <a:r>
              <a:rPr lang="pt-PT" sz="2200" dirty="0">
                <a:latin typeface="Candara" panose="020E0502030303020204" pitchFamily="34" charset="0"/>
              </a:rPr>
              <a:t>e uma terceira para o </a:t>
            </a:r>
            <a:r>
              <a:rPr lang="pt-PT" sz="2200" u="sng" dirty="0">
                <a:latin typeface="Candara" panose="020E0502030303020204" pitchFamily="34" charset="0"/>
              </a:rPr>
              <a:t>pior caso</a:t>
            </a:r>
            <a:r>
              <a:rPr lang="pt-PT" sz="2200" dirty="0">
                <a:latin typeface="Candara" panose="020E0502030303020204" pitchFamily="34" charset="0"/>
              </a:rPr>
              <a:t>). Se a análise estiver a ser realizada utilizando distribuições probabilísticas e método Monte Carlo, (ver-se-á mais adiante) em vez das matrizes utilizadas neste documento, todos os três casos podem ser cobertos de uma vez…</a:t>
            </a:r>
          </a:p>
        </p:txBody>
      </p:sp>
      <p:sp>
        <p:nvSpPr>
          <p:cNvPr id="12" name="Rectangle 1">
            <a:extLst>
              <a:ext uri="{FF2B5EF4-FFF2-40B4-BE49-F238E27FC236}">
                <a16:creationId xmlns:a16="http://schemas.microsoft.com/office/drawing/2014/main" id="{59417D6D-4EB2-466C-BD01-C9D5B677005E}"/>
              </a:ext>
            </a:extLst>
          </p:cNvPr>
          <p:cNvSpPr>
            <a:spLocks noChangeArrowheads="1"/>
          </p:cNvSpPr>
          <p:nvPr/>
        </p:nvSpPr>
        <p:spPr bwMode="auto">
          <a:xfrm>
            <a:off x="389187" y="3580685"/>
            <a:ext cx="518457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br>
              <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rPr>
            </a:br>
            <a:endPar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186211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F20249-737D-40DB-B8C3-6E4FBF6125E2}"/>
              </a:ext>
            </a:extLst>
          </p:cNvPr>
          <p:cNvSpPr>
            <a:spLocks noGrp="1"/>
          </p:cNvSpPr>
          <p:nvPr>
            <p:ph type="title"/>
          </p:nvPr>
        </p:nvSpPr>
        <p:spPr/>
        <p:txBody>
          <a:bodyPr/>
          <a:lstStyle/>
          <a:p>
            <a:pPr algn="ctr"/>
            <a:r>
              <a:rPr lang="pt-PT" dirty="0">
                <a:solidFill>
                  <a:srgbClr val="000000"/>
                </a:solidFill>
              </a:rPr>
              <a:t>Um</a:t>
            </a:r>
            <a:r>
              <a:rPr lang="pt-PT" b="0" i="0" dirty="0">
                <a:solidFill>
                  <a:srgbClr val="000000"/>
                </a:solidFill>
                <a:effectLst/>
              </a:rPr>
              <a:t> cenário exemplo</a:t>
            </a:r>
            <a:endParaRPr lang="pt-PT" dirty="0"/>
          </a:p>
        </p:txBody>
      </p:sp>
      <p:sp>
        <p:nvSpPr>
          <p:cNvPr id="3" name="Marcador de Posição de Conteúdo 2">
            <a:extLst>
              <a:ext uri="{FF2B5EF4-FFF2-40B4-BE49-F238E27FC236}">
                <a16:creationId xmlns:a16="http://schemas.microsoft.com/office/drawing/2014/main" id="{18831BB8-2D2E-4332-805A-DB2F889E3329}"/>
              </a:ext>
            </a:extLst>
          </p:cNvPr>
          <p:cNvSpPr>
            <a:spLocks noGrp="1"/>
          </p:cNvSpPr>
          <p:nvPr>
            <p:ph idx="1"/>
          </p:nvPr>
        </p:nvSpPr>
        <p:spPr>
          <a:xfrm>
            <a:off x="323528" y="1484621"/>
            <a:ext cx="8496944" cy="4351338"/>
          </a:xfrm>
        </p:spPr>
        <p:txBody>
          <a:bodyPr/>
          <a:lstStyle/>
          <a:p>
            <a:pPr marL="0" indent="0">
              <a:buNone/>
            </a:pPr>
            <a:endParaRPr lang="pt-PT" dirty="0"/>
          </a:p>
          <a:p>
            <a:endParaRPr lang="pt-PT" dirty="0"/>
          </a:p>
        </p:txBody>
      </p:sp>
      <p:sp>
        <p:nvSpPr>
          <p:cNvPr id="6" name="Pergaminho: Horizontal 5">
            <a:extLst>
              <a:ext uri="{FF2B5EF4-FFF2-40B4-BE49-F238E27FC236}">
                <a16:creationId xmlns:a16="http://schemas.microsoft.com/office/drawing/2014/main" id="{52D0F1F0-6E77-4D44-A2C1-ACC6B69CFE92}"/>
              </a:ext>
            </a:extLst>
          </p:cNvPr>
          <p:cNvSpPr/>
          <p:nvPr/>
        </p:nvSpPr>
        <p:spPr>
          <a:xfrm>
            <a:off x="530266" y="829966"/>
            <a:ext cx="8083468" cy="3384376"/>
          </a:xfrm>
          <a:prstGeom prst="horizontalScroll">
            <a:avLst/>
          </a:prstGeom>
          <a:solidFill>
            <a:srgbClr val="CCEC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PT" sz="2400" dirty="0">
                <a:solidFill>
                  <a:schemeClr val="tx1"/>
                </a:solidFill>
                <a:latin typeface="Candara" panose="020E0502030303020204" pitchFamily="34" charset="0"/>
              </a:rPr>
              <a:t>Um executivo de Recursos Humanos (RH) de um grande banco, tem o seu nome de utilizador e password escritos num ‘</a:t>
            </a:r>
            <a:r>
              <a:rPr lang="pt-PT" sz="2400" i="1" dirty="0" err="1">
                <a:solidFill>
                  <a:schemeClr val="tx1"/>
                </a:solidFill>
                <a:latin typeface="Candara" panose="020E0502030303020204" pitchFamily="34" charset="0"/>
              </a:rPr>
              <a:t>post_it</a:t>
            </a:r>
            <a:r>
              <a:rPr lang="pt-PT" sz="2400" dirty="0">
                <a:solidFill>
                  <a:schemeClr val="tx1"/>
                </a:solidFill>
                <a:latin typeface="Candara" panose="020E0502030303020204" pitchFamily="34" charset="0"/>
              </a:rPr>
              <a:t>’ colado no monitor do computador. Essas credenciais de autenticação permitem que ele faça </a:t>
            </a:r>
            <a:r>
              <a:rPr lang="pt-PT" sz="2400" dirty="0" err="1">
                <a:solidFill>
                  <a:schemeClr val="tx1"/>
                </a:solidFill>
                <a:latin typeface="Candara" panose="020E0502030303020204" pitchFamily="34" charset="0"/>
              </a:rPr>
              <a:t>logon</a:t>
            </a:r>
            <a:r>
              <a:rPr lang="pt-PT" sz="2400" dirty="0">
                <a:solidFill>
                  <a:schemeClr val="tx1"/>
                </a:solidFill>
                <a:latin typeface="Candara" panose="020E0502030303020204" pitchFamily="34" charset="0"/>
              </a:rPr>
              <a:t> na rede e aceda às aplicações de RH dos seus 15 000 funcionários a que tem direito de aceder</a:t>
            </a:r>
          </a:p>
        </p:txBody>
      </p:sp>
      <p:sp>
        <p:nvSpPr>
          <p:cNvPr id="7" name="Marcador de Posição de Conteúdo 2">
            <a:extLst>
              <a:ext uri="{FF2B5EF4-FFF2-40B4-BE49-F238E27FC236}">
                <a16:creationId xmlns:a16="http://schemas.microsoft.com/office/drawing/2014/main" id="{31B40BCE-100E-4D72-963D-7A540E14CEB8}"/>
              </a:ext>
            </a:extLst>
          </p:cNvPr>
          <p:cNvSpPr txBox="1">
            <a:spLocks/>
          </p:cNvSpPr>
          <p:nvPr/>
        </p:nvSpPr>
        <p:spPr>
          <a:xfrm>
            <a:off x="143508" y="4022040"/>
            <a:ext cx="9000492" cy="2866717"/>
          </a:xfrm>
          <a:prstGeom prst="rect">
            <a:avLst/>
          </a:prstGeom>
        </p:spPr>
        <p:txBody>
          <a:bodyPr vert="horz" lIns="91440" tIns="45720" rIns="91440" bIns="45720" rtlCol="0">
            <a:normAutofit fontScale="77500" lnSpcReduction="20000"/>
          </a:bodyPr>
          <a:lstStyle>
            <a:lvl1pPr marL="355600" indent="-355600" algn="l" defTabSz="914400" rtl="0" eaLnBrk="1" latinLnBrk="0" hangingPunct="1">
              <a:lnSpc>
                <a:spcPct val="90000"/>
              </a:lnSpc>
              <a:spcBef>
                <a:spcPts val="1000"/>
              </a:spcBef>
              <a:buFont typeface="Wingdings" panose="05000000000000000000" pitchFamily="2" charset="2"/>
              <a:buChar char="Ø"/>
              <a:defRPr sz="2400" kern="1200">
                <a:solidFill>
                  <a:schemeClr val="tx1"/>
                </a:solidFill>
                <a:latin typeface="+mn-lt"/>
                <a:ea typeface="+mn-ea"/>
                <a:cs typeface="+mn-cs"/>
              </a:defRPr>
            </a:lvl1pPr>
            <a:lvl2pPr marL="685800" indent="-330200" algn="l" defTabSz="914400" rtl="0" eaLnBrk="1" latinLnBrk="0" hangingPunct="1">
              <a:lnSpc>
                <a:spcPct val="90000"/>
              </a:lnSpc>
              <a:spcBef>
                <a:spcPts val="500"/>
              </a:spcBef>
              <a:buClr>
                <a:srgbClr val="7030A0"/>
              </a:buClr>
              <a:buFont typeface="Wingdings" panose="05000000000000000000" pitchFamily="2" charset="2"/>
              <a:buChar char="ü"/>
              <a:defRPr sz="2400" kern="1200">
                <a:solidFill>
                  <a:srgbClr val="7030A0"/>
                </a:solidFill>
                <a:latin typeface="+mn-lt"/>
                <a:ea typeface="+mn-ea"/>
                <a:cs typeface="+mn-cs"/>
              </a:defRPr>
            </a:lvl2pPr>
            <a:lvl3pPr marL="982663" indent="-258763"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255713" indent="-273050" algn="l" defTabSz="914400" rtl="0" eaLnBrk="1" latinLnBrk="0" hangingPunct="1">
              <a:lnSpc>
                <a:spcPct val="90000"/>
              </a:lnSpc>
              <a:spcBef>
                <a:spcPts val="500"/>
              </a:spcBef>
              <a:buFont typeface="Arial" panose="020B0604020202020204" pitchFamily="34" charset="0"/>
              <a:buChar char="•"/>
              <a:defRPr sz="1800" kern="1200">
                <a:solidFill>
                  <a:srgbClr val="7030A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Font typeface="Wingdings" panose="05000000000000000000" pitchFamily="2" charset="2"/>
              <a:buNone/>
            </a:pPr>
            <a:r>
              <a:rPr lang="pt-PT" dirty="0">
                <a:latin typeface="Candara" panose="020E0502030303020204" pitchFamily="34" charset="0"/>
              </a:rPr>
              <a:t>Nota importante: </a:t>
            </a:r>
          </a:p>
          <a:p>
            <a:pPr fontAlgn="auto">
              <a:lnSpc>
                <a:spcPct val="120000"/>
              </a:lnSpc>
              <a:spcBef>
                <a:spcPts val="1200"/>
              </a:spcBef>
              <a:spcAft>
                <a:spcPts val="0"/>
              </a:spcAft>
            </a:pPr>
            <a:r>
              <a:rPr lang="pt-PT" sz="2000" dirty="0">
                <a:latin typeface="Candara" panose="020E0502030303020204" pitchFamily="34" charset="0"/>
              </a:rPr>
              <a:t>Este exemplo usa intervalos quantitativos atribuídos a termos qualitativos ("Alto", "Médio", etc.) como um meio de demonstrar como se pode migrar suavemente de uma metodologia qualitativa para uma quantitativa</a:t>
            </a:r>
          </a:p>
          <a:p>
            <a:pPr fontAlgn="auto">
              <a:lnSpc>
                <a:spcPct val="120000"/>
              </a:lnSpc>
              <a:spcBef>
                <a:spcPts val="1200"/>
              </a:spcBef>
              <a:spcAft>
                <a:spcPts val="0"/>
              </a:spcAft>
            </a:pPr>
            <a:r>
              <a:rPr lang="pt-PT" sz="2000" dirty="0">
                <a:latin typeface="Candara" panose="020E0502030303020204" pitchFamily="34" charset="0"/>
              </a:rPr>
              <a:t>O Banco tem um programa de segurança em vigor que inclui boas políticas de educação. </a:t>
            </a:r>
          </a:p>
          <a:p>
            <a:pPr fontAlgn="auto">
              <a:lnSpc>
                <a:spcPct val="120000"/>
              </a:lnSpc>
              <a:spcBef>
                <a:spcPts val="1200"/>
              </a:spcBef>
              <a:spcAft>
                <a:spcPts val="0"/>
              </a:spcAft>
            </a:pPr>
            <a:r>
              <a:rPr lang="pt-PT" sz="2000" dirty="0">
                <a:latin typeface="Candara" panose="020E0502030303020204" pitchFamily="34" charset="0"/>
              </a:rPr>
              <a:t>A Análise Fatorial de Risco da Informação (FAIR) é mais amplamente reconhecida na indústria por sua capacidade de ser aproveitada numa análise quantitativa mais eficaz realizada utilizando distribuições em intervalos de valores, como entradas para aproveitamento da simulação no metido de Monte Carlo como o processo computacional sobre distribuições de probabilidades. </a:t>
            </a:r>
          </a:p>
        </p:txBody>
      </p:sp>
    </p:spTree>
    <p:extLst>
      <p:ext uri="{BB962C8B-B14F-4D97-AF65-F5344CB8AC3E}">
        <p14:creationId xmlns:p14="http://schemas.microsoft.com/office/powerpoint/2010/main" val="8807641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EB36A6-EFEB-4DED-9FF0-8908569C6714}"/>
              </a:ext>
            </a:extLst>
          </p:cNvPr>
          <p:cNvSpPr>
            <a:spLocks noGrp="1"/>
          </p:cNvSpPr>
          <p:nvPr>
            <p:ph type="title"/>
          </p:nvPr>
        </p:nvSpPr>
        <p:spPr/>
        <p:txBody>
          <a:bodyPr>
            <a:normAutofit/>
          </a:bodyPr>
          <a:lstStyle/>
          <a:p>
            <a:r>
              <a:rPr lang="pt-PT" sz="2600" dirty="0"/>
              <a:t>Processo de Análise FAIR</a:t>
            </a:r>
            <a:br>
              <a:rPr lang="pt-PT" sz="2800" dirty="0"/>
            </a:br>
            <a:r>
              <a:rPr lang="pt-PT" sz="2400" dirty="0"/>
              <a:t>Etapa 3: avaliar a magnitude da perda (LM)</a:t>
            </a:r>
          </a:p>
        </p:txBody>
      </p:sp>
      <p:sp>
        <p:nvSpPr>
          <p:cNvPr id="3" name="Marcador de Posição de Conteúdo 2">
            <a:extLst>
              <a:ext uri="{FF2B5EF4-FFF2-40B4-BE49-F238E27FC236}">
                <a16:creationId xmlns:a16="http://schemas.microsoft.com/office/drawing/2014/main" id="{1E0A5C0B-AF2C-4115-ABB0-3226B5633A4E}"/>
              </a:ext>
            </a:extLst>
          </p:cNvPr>
          <p:cNvSpPr>
            <a:spLocks noGrp="1"/>
          </p:cNvSpPr>
          <p:nvPr>
            <p:ph idx="1"/>
          </p:nvPr>
        </p:nvSpPr>
        <p:spPr>
          <a:xfrm>
            <a:off x="-14808" y="1253330"/>
            <a:ext cx="9158808" cy="5416029"/>
          </a:xfrm>
        </p:spPr>
        <p:txBody>
          <a:bodyPr>
            <a:normAutofit/>
          </a:bodyPr>
          <a:lstStyle/>
          <a:p>
            <a:pPr marL="0" indent="0" algn="ctr">
              <a:lnSpc>
                <a:spcPct val="110000"/>
              </a:lnSpc>
              <a:spcBef>
                <a:spcPts val="1200"/>
              </a:spcBef>
              <a:buNone/>
            </a:pPr>
            <a:r>
              <a:rPr lang="pt-PT" sz="2000" i="0" dirty="0">
                <a:solidFill>
                  <a:srgbClr val="000000"/>
                </a:solidFill>
                <a:effectLst/>
                <a:latin typeface="Candara" panose="020E0502030303020204" pitchFamily="34" charset="0"/>
              </a:rPr>
              <a:t>Estimar a Magnitude de Perda Secundária (</a:t>
            </a:r>
            <a:r>
              <a:rPr lang="pt-PT" sz="2000" b="1" i="0" dirty="0">
                <a:solidFill>
                  <a:srgbClr val="000000"/>
                </a:solidFill>
                <a:effectLst/>
                <a:latin typeface="Candara" panose="020E0502030303020204" pitchFamily="34" charset="0"/>
              </a:rPr>
              <a:t>SL</a:t>
            </a:r>
            <a:r>
              <a:rPr lang="pt-PT" sz="2000" i="0" dirty="0">
                <a:solidFill>
                  <a:srgbClr val="000000"/>
                </a:solidFill>
                <a:effectLst/>
                <a:latin typeface="Candara" panose="020E0502030303020204" pitchFamily="34" charset="0"/>
              </a:rPr>
              <a:t>)</a:t>
            </a:r>
            <a:endParaRPr lang="pt-PT" sz="2200" dirty="0">
              <a:latin typeface="Candara" panose="020E0502030303020204" pitchFamily="34" charset="0"/>
            </a:endParaRPr>
          </a:p>
          <a:p>
            <a:pPr algn="just">
              <a:lnSpc>
                <a:spcPct val="110000"/>
              </a:lnSpc>
              <a:spcBef>
                <a:spcPts val="1200"/>
              </a:spcBef>
            </a:pPr>
            <a:r>
              <a:rPr lang="pt-PT" sz="2200" dirty="0">
                <a:latin typeface="Candara" panose="020E0502030303020204" pitchFamily="34" charset="0"/>
              </a:rPr>
              <a:t>A estimativa da perda secundária é mais complexa do que a da perda primária. Existem dois componentes para esta parte da análise:</a:t>
            </a:r>
          </a:p>
          <a:p>
            <a:pPr marL="631825" lvl="1" indent="-276225" algn="just">
              <a:lnSpc>
                <a:spcPct val="110000"/>
              </a:lnSpc>
              <a:spcBef>
                <a:spcPts val="1200"/>
              </a:spcBef>
              <a:buFont typeface="+mj-lt"/>
              <a:buAutoNum type="arabicPeriod"/>
            </a:pPr>
            <a:r>
              <a:rPr lang="pt-PT" sz="2200" dirty="0">
                <a:latin typeface="Candara" panose="020E0502030303020204" pitchFamily="34" charset="0"/>
              </a:rPr>
              <a:t>Frequência de evento de perda secundária (</a:t>
            </a:r>
            <a:r>
              <a:rPr lang="pt-PT" sz="2200" b="1" dirty="0">
                <a:latin typeface="Candara" panose="020E0502030303020204" pitchFamily="34" charset="0"/>
              </a:rPr>
              <a:t>SLEF</a:t>
            </a:r>
            <a:r>
              <a:rPr lang="pt-PT" sz="2200" dirty="0">
                <a:latin typeface="Candara" panose="020E0502030303020204" pitchFamily="34" charset="0"/>
              </a:rPr>
              <a:t>): A percentagem de tempo que se espera que um evento de perda primária resulte também numa perda secundária</a:t>
            </a:r>
          </a:p>
          <a:p>
            <a:pPr marL="631825" lvl="1" indent="-276225" algn="just">
              <a:lnSpc>
                <a:spcPct val="110000"/>
              </a:lnSpc>
              <a:spcBef>
                <a:spcPts val="1200"/>
              </a:spcBef>
              <a:buFont typeface="+mj-lt"/>
              <a:buAutoNum type="arabicPeriod"/>
            </a:pPr>
            <a:r>
              <a:rPr lang="pt-PT" sz="2200" dirty="0">
                <a:latin typeface="Candara" panose="020E0502030303020204" pitchFamily="34" charset="0"/>
              </a:rPr>
              <a:t>Magnitude da perda secundária (</a:t>
            </a:r>
            <a:r>
              <a:rPr lang="pt-PT" sz="2200" b="1" dirty="0">
                <a:latin typeface="Candara" panose="020E0502030303020204" pitchFamily="34" charset="0"/>
              </a:rPr>
              <a:t>SLM</a:t>
            </a:r>
            <a:r>
              <a:rPr lang="pt-PT" sz="2200" dirty="0">
                <a:latin typeface="Candara" panose="020E0502030303020204" pitchFamily="34" charset="0"/>
              </a:rPr>
              <a:t>) propriamente dita: perdas que se espera materializar ao lidar com as reações das partes interessadas secundárias (por exemplo, multas e julgamentos, perda de participação no mercado, </a:t>
            </a:r>
            <a:r>
              <a:rPr lang="pt-PT" sz="2200" dirty="0" err="1">
                <a:latin typeface="Candara" panose="020E0502030303020204" pitchFamily="34" charset="0"/>
              </a:rPr>
              <a:t>etc</a:t>
            </a:r>
            <a:r>
              <a:rPr lang="pt-PT" sz="2200" dirty="0">
                <a:latin typeface="Candara" panose="020E0502030303020204" pitchFamily="34" charset="0"/>
              </a:rPr>
              <a:t>)</a:t>
            </a:r>
          </a:p>
        </p:txBody>
      </p:sp>
      <p:pic>
        <p:nvPicPr>
          <p:cNvPr id="4" name="Imagem 3">
            <a:extLst>
              <a:ext uri="{FF2B5EF4-FFF2-40B4-BE49-F238E27FC236}">
                <a16:creationId xmlns:a16="http://schemas.microsoft.com/office/drawing/2014/main" id="{888CE763-F91F-4F01-A139-9EFBF28B8070}"/>
              </a:ext>
            </a:extLst>
          </p:cNvPr>
          <p:cNvPicPr>
            <a:picLocks noChangeAspect="1"/>
          </p:cNvPicPr>
          <p:nvPr/>
        </p:nvPicPr>
        <p:blipFill>
          <a:blip r:embed="rId2"/>
          <a:stretch>
            <a:fillRect/>
          </a:stretch>
        </p:blipFill>
        <p:spPr>
          <a:xfrm>
            <a:off x="7164289" y="100191"/>
            <a:ext cx="1950170" cy="1316365"/>
          </a:xfrm>
          <a:prstGeom prst="rect">
            <a:avLst/>
          </a:prstGeom>
        </p:spPr>
      </p:pic>
    </p:spTree>
    <p:extLst>
      <p:ext uri="{BB962C8B-B14F-4D97-AF65-F5344CB8AC3E}">
        <p14:creationId xmlns:p14="http://schemas.microsoft.com/office/powerpoint/2010/main" val="33614046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59D75-DBFF-4AA0-8604-61C8BC6055B0}"/>
              </a:ext>
            </a:extLst>
          </p:cNvPr>
          <p:cNvSpPr>
            <a:spLocks noGrp="1"/>
          </p:cNvSpPr>
          <p:nvPr>
            <p:ph type="title"/>
          </p:nvPr>
        </p:nvSpPr>
        <p:spPr/>
        <p:txBody>
          <a:bodyPr/>
          <a:lstStyle/>
          <a:p>
            <a:r>
              <a:rPr kumimoji="0" lang="en-US" sz="2800" b="0" i="0" u="none" strike="noStrike" kern="1200" cap="none" spc="0" normalizeH="0" baseline="0" noProof="0" dirty="0" err="1">
                <a:ln>
                  <a:noFill/>
                </a:ln>
                <a:solidFill>
                  <a:srgbClr val="000000"/>
                </a:solidFill>
                <a:effectLst/>
                <a:uLnTx/>
                <a:uFillTx/>
                <a:latin typeface="Candara" panose="020E0502030303020204" pitchFamily="34" charset="0"/>
                <a:ea typeface="+mj-ea"/>
                <a:cs typeface="+mj-cs"/>
              </a:rPr>
              <a:t>Processo</a:t>
            </a:r>
            <a:r>
              <a:rPr kumimoji="0" lang="en-US" sz="28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t> de </a:t>
            </a:r>
            <a:r>
              <a:rPr kumimoji="0" lang="en-US" sz="2800" b="0" i="0" u="none" strike="noStrike" kern="1200" cap="none" spc="0" normalizeH="0" baseline="0" noProof="0" dirty="0" err="1">
                <a:ln>
                  <a:noFill/>
                </a:ln>
                <a:solidFill>
                  <a:srgbClr val="000000"/>
                </a:solidFill>
                <a:effectLst/>
                <a:uLnTx/>
                <a:uFillTx/>
                <a:latin typeface="Candara" panose="020E0502030303020204" pitchFamily="34" charset="0"/>
                <a:ea typeface="+mj-ea"/>
                <a:cs typeface="+mj-cs"/>
              </a:rPr>
              <a:t>Análise</a:t>
            </a:r>
            <a:r>
              <a:rPr kumimoji="0" lang="en-US" sz="28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t> FAIR</a:t>
            </a:r>
            <a:br>
              <a:rPr kumimoji="0" lang="en-US" sz="2500" b="0" i="0" u="none" strike="noStrike" kern="1200" cap="none" spc="0" normalizeH="0" baseline="0" noProof="0" dirty="0">
                <a:ln>
                  <a:noFill/>
                </a:ln>
                <a:solidFill>
                  <a:srgbClr val="000000"/>
                </a:solidFill>
                <a:effectLst/>
                <a:uLnTx/>
                <a:uFillTx/>
                <a:latin typeface="Candara" panose="020E0502030303020204" pitchFamily="34" charset="0"/>
                <a:ea typeface="+mj-ea"/>
                <a:cs typeface="+mj-cs"/>
              </a:rPr>
            </a:br>
            <a:r>
              <a:rPr kumimoji="0" lang="pt-PT" sz="2400" b="0" i="0" u="none" strike="noStrike" kern="1200" cap="none" spc="0" normalizeH="0" baseline="0" noProof="0" dirty="0">
                <a:ln>
                  <a:noFill/>
                </a:ln>
                <a:solidFill>
                  <a:srgbClr val="7030A0"/>
                </a:solidFill>
                <a:effectLst/>
                <a:uLnTx/>
                <a:uFillTx/>
                <a:latin typeface="Candara" panose="020E0502030303020204" pitchFamily="34" charset="0"/>
                <a:ea typeface="+mj-ea"/>
                <a:cs typeface="+mj-cs"/>
              </a:rPr>
              <a:t>Etapa 3: avaliar a magnitude da perda (LM)</a:t>
            </a:r>
            <a:endParaRPr lang="pt-PT" dirty="0"/>
          </a:p>
        </p:txBody>
      </p:sp>
      <p:sp>
        <p:nvSpPr>
          <p:cNvPr id="3" name="Marcador de Posição de Conteúdo 2">
            <a:extLst>
              <a:ext uri="{FF2B5EF4-FFF2-40B4-BE49-F238E27FC236}">
                <a16:creationId xmlns:a16="http://schemas.microsoft.com/office/drawing/2014/main" id="{C54FE0BC-AD29-4FCC-B9E3-401769217C61}"/>
              </a:ext>
            </a:extLst>
          </p:cNvPr>
          <p:cNvSpPr>
            <a:spLocks noGrp="1"/>
          </p:cNvSpPr>
          <p:nvPr>
            <p:ph idx="1"/>
          </p:nvPr>
        </p:nvSpPr>
        <p:spPr>
          <a:xfrm>
            <a:off x="-31098" y="2948185"/>
            <a:ext cx="9355626" cy="3946679"/>
          </a:xfrm>
        </p:spPr>
        <p:txBody>
          <a:bodyPr>
            <a:normAutofit/>
          </a:bodyPr>
          <a:lstStyle/>
          <a:p>
            <a:pPr marL="368300" indent="-342900">
              <a:lnSpc>
                <a:spcPct val="120000"/>
              </a:lnSpc>
            </a:pPr>
            <a:r>
              <a:rPr lang="pt-PT" sz="2000" dirty="0">
                <a:latin typeface="Candara" panose="020E0502030303020204" pitchFamily="34" charset="0"/>
              </a:rPr>
              <a:t>Para uma instituição financeira, as </a:t>
            </a:r>
            <a:r>
              <a:rPr lang="pt-PT" sz="2000" u="sng" dirty="0">
                <a:latin typeface="Candara" panose="020E0502030303020204" pitchFamily="34" charset="0"/>
              </a:rPr>
              <a:t>partes interessadas secundárias</a:t>
            </a:r>
            <a:r>
              <a:rPr lang="pt-PT" sz="2000" dirty="0">
                <a:latin typeface="Candara" panose="020E0502030303020204" pitchFamily="34" charset="0"/>
              </a:rPr>
              <a:t> mais comuns são </a:t>
            </a:r>
            <a:r>
              <a:rPr lang="pt-PT" sz="2000" dirty="0">
                <a:solidFill>
                  <a:srgbClr val="FF0000"/>
                </a:solidFill>
                <a:latin typeface="Candara" panose="020E0502030303020204" pitchFamily="34" charset="0"/>
              </a:rPr>
              <a:t>?</a:t>
            </a:r>
            <a:r>
              <a:rPr lang="pt-PT" sz="2000" dirty="0">
                <a:latin typeface="Candara" panose="020E0502030303020204" pitchFamily="34" charset="0"/>
              </a:rPr>
              <a:t> </a:t>
            </a:r>
          </a:p>
          <a:p>
            <a:pPr marL="698500" lvl="1" indent="-342900">
              <a:lnSpc>
                <a:spcPct val="120000"/>
              </a:lnSpc>
            </a:pPr>
            <a:r>
              <a:rPr lang="pt-PT" sz="2000" dirty="0">
                <a:latin typeface="Candara" panose="020E0502030303020204" pitchFamily="34" charset="0"/>
              </a:rPr>
              <a:t>No cenário em apreço, … descreva algumas hipóteses</a:t>
            </a:r>
          </a:p>
        </p:txBody>
      </p:sp>
      <p:sp>
        <p:nvSpPr>
          <p:cNvPr id="12" name="Rectangle 1">
            <a:extLst>
              <a:ext uri="{FF2B5EF4-FFF2-40B4-BE49-F238E27FC236}">
                <a16:creationId xmlns:a16="http://schemas.microsoft.com/office/drawing/2014/main" id="{59417D6D-4EB2-466C-BD01-C9D5B677005E}"/>
              </a:ext>
            </a:extLst>
          </p:cNvPr>
          <p:cNvSpPr>
            <a:spLocks noChangeArrowheads="1"/>
          </p:cNvSpPr>
          <p:nvPr/>
        </p:nvSpPr>
        <p:spPr bwMode="auto">
          <a:xfrm>
            <a:off x="389187" y="3580685"/>
            <a:ext cx="518457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br>
              <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rPr>
            </a:br>
            <a:endPar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
        <p:nvSpPr>
          <p:cNvPr id="8" name="CaixaDeTexto 7">
            <a:extLst>
              <a:ext uri="{FF2B5EF4-FFF2-40B4-BE49-F238E27FC236}">
                <a16:creationId xmlns:a16="http://schemas.microsoft.com/office/drawing/2014/main" id="{DC78DF9D-1251-4E69-AF4B-42B7633D9442}"/>
              </a:ext>
            </a:extLst>
          </p:cNvPr>
          <p:cNvSpPr txBox="1"/>
          <p:nvPr/>
        </p:nvSpPr>
        <p:spPr>
          <a:xfrm>
            <a:off x="-29134" y="1190079"/>
            <a:ext cx="9168856" cy="1692771"/>
          </a:xfrm>
          <a:prstGeom prst="rect">
            <a:avLst/>
          </a:prstGeom>
          <a:noFill/>
        </p:spPr>
        <p:txBody>
          <a:bodyPr wrap="square" rtlCol="0">
            <a:spAutoFit/>
          </a:bodyPr>
          <a:lstStyle/>
          <a:p>
            <a:pPr marL="25400" marR="0" lvl="0" indent="0" algn="ctr" defTabSz="914400" rtl="0" eaLnBrk="1" fontAlgn="base" latinLnBrk="0" hangingPunct="1">
              <a:lnSpc>
                <a:spcPct val="120000"/>
              </a:lnSpc>
              <a:spcBef>
                <a:spcPct val="0"/>
              </a:spcBef>
              <a:spcAft>
                <a:spcPct val="0"/>
              </a:spcAft>
              <a:buClrTx/>
              <a:buSzTx/>
              <a:buFontTx/>
              <a:buNone/>
              <a:tabLst/>
              <a:defRPr/>
            </a:pPr>
            <a:r>
              <a:rPr kumimoji="0" lang="pt-PT" sz="2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Estimar a SLM</a:t>
            </a:r>
          </a:p>
          <a:p>
            <a:pPr marL="368300" marR="0" lvl="0" indent="-3429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A primeira etapa na avaliação da perda secundária é identificar quais, se houver, as partes interessadas secundárias seriam relevantes para o cenário. Por outras palavras, identifique quem, fora da organização, pode </a:t>
            </a:r>
            <a:r>
              <a:rPr kumimoji="0" lang="pt-PT" sz="2000" b="0" i="0" u="sng" strike="noStrike" kern="1200" cap="none" spc="0" normalizeH="0" baseline="0" noProof="0" dirty="0">
                <a:ln>
                  <a:noFill/>
                </a:ln>
                <a:solidFill>
                  <a:prstClr val="black"/>
                </a:solidFill>
                <a:effectLst/>
                <a:uLnTx/>
                <a:uFillTx/>
                <a:latin typeface="Candara" panose="020E0502030303020204" pitchFamily="34" charset="0"/>
                <a:ea typeface="+mn-ea"/>
                <a:cs typeface="+mn-cs"/>
              </a:rPr>
              <a:t>reagir negativamente </a:t>
            </a: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de maneira a gerar perdas adicionais</a:t>
            </a:r>
          </a:p>
        </p:txBody>
      </p:sp>
      <p:pic>
        <p:nvPicPr>
          <p:cNvPr id="9" name="Imagem 8">
            <a:extLst>
              <a:ext uri="{FF2B5EF4-FFF2-40B4-BE49-F238E27FC236}">
                <a16:creationId xmlns:a16="http://schemas.microsoft.com/office/drawing/2014/main" id="{1C6E20EA-551C-4503-97BB-82DC72FA497B}"/>
              </a:ext>
            </a:extLst>
          </p:cNvPr>
          <p:cNvPicPr>
            <a:picLocks noChangeAspect="1"/>
          </p:cNvPicPr>
          <p:nvPr/>
        </p:nvPicPr>
        <p:blipFill>
          <a:blip r:embed="rId2"/>
          <a:stretch>
            <a:fillRect/>
          </a:stretch>
        </p:blipFill>
        <p:spPr>
          <a:xfrm>
            <a:off x="7164288" y="83590"/>
            <a:ext cx="1975434" cy="1106489"/>
          </a:xfrm>
          <a:prstGeom prst="rect">
            <a:avLst/>
          </a:prstGeom>
        </p:spPr>
      </p:pic>
    </p:spTree>
    <p:extLst>
      <p:ext uri="{BB962C8B-B14F-4D97-AF65-F5344CB8AC3E}">
        <p14:creationId xmlns:p14="http://schemas.microsoft.com/office/powerpoint/2010/main" val="28902678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8DB33B-ABE3-4197-BFB8-38DC4325B699}"/>
              </a:ext>
            </a:extLst>
          </p:cNvPr>
          <p:cNvSpPr>
            <a:spLocks noGrp="1"/>
          </p:cNvSpPr>
          <p:nvPr>
            <p:ph type="title"/>
          </p:nvPr>
        </p:nvSpPr>
        <p:spPr/>
        <p:txBody>
          <a:bodyPr/>
          <a:lstStyle/>
          <a:p>
            <a:r>
              <a:rPr lang="pt-PT" sz="2800" dirty="0"/>
              <a:t>Processo de Análise FAIR</a:t>
            </a:r>
            <a:br>
              <a:rPr lang="pt-PT" sz="2800" dirty="0"/>
            </a:br>
            <a:r>
              <a:rPr lang="pt-PT" sz="2400" dirty="0"/>
              <a:t>Etapa 3: avaliar a magnitude da perda (LM)</a:t>
            </a:r>
          </a:p>
        </p:txBody>
      </p:sp>
      <p:sp>
        <p:nvSpPr>
          <p:cNvPr id="3" name="Marcador de Posição de Conteúdo 2">
            <a:extLst>
              <a:ext uri="{FF2B5EF4-FFF2-40B4-BE49-F238E27FC236}">
                <a16:creationId xmlns:a16="http://schemas.microsoft.com/office/drawing/2014/main" id="{01A08BA5-AE03-401D-BB6A-08755426FA33}"/>
              </a:ext>
            </a:extLst>
          </p:cNvPr>
          <p:cNvSpPr>
            <a:spLocks noGrp="1"/>
          </p:cNvSpPr>
          <p:nvPr>
            <p:ph idx="1"/>
          </p:nvPr>
        </p:nvSpPr>
        <p:spPr>
          <a:xfrm>
            <a:off x="0" y="1190078"/>
            <a:ext cx="9144000" cy="5767313"/>
          </a:xfrm>
        </p:spPr>
        <p:txBody>
          <a:bodyPr>
            <a:normAutofit fontScale="77500" lnSpcReduction="20000"/>
          </a:bodyPr>
          <a:lstStyle/>
          <a:p>
            <a:pPr>
              <a:lnSpc>
                <a:spcPct val="120000"/>
              </a:lnSpc>
              <a:spcBef>
                <a:spcPts val="1200"/>
              </a:spcBef>
            </a:pPr>
            <a:r>
              <a:rPr lang="pt-PT" sz="2900" dirty="0">
                <a:latin typeface="Candara" panose="020E0502030303020204" pitchFamily="34" charset="0"/>
              </a:rPr>
              <a:t>Embora a maioria dos Cenários de Perda não trate os funcionários como Partes Interessadas Secundárias, há exceções neste exemplo que tornam razoável tratá-los como Partes Interessadas Secundárias: </a:t>
            </a:r>
          </a:p>
          <a:p>
            <a:pPr lvl="1">
              <a:lnSpc>
                <a:spcPct val="120000"/>
              </a:lnSpc>
              <a:spcBef>
                <a:spcPts val="1200"/>
              </a:spcBef>
            </a:pPr>
            <a:r>
              <a:rPr lang="pt-PT" sz="2900" dirty="0">
                <a:latin typeface="Candara" panose="020E0502030303020204" pitchFamily="34" charset="0"/>
              </a:rPr>
              <a:t>os funcionários afetados podem deixar a organização e/ou entrar com ações judiciais. Essas possíveis ações significam que as Perdas Secundárias viriam de multas e julgamentos pelos reguladores, o que também criaria perdas de resposta secundária.</a:t>
            </a:r>
          </a:p>
          <a:p>
            <a:pPr>
              <a:lnSpc>
                <a:spcPct val="120000"/>
              </a:lnSpc>
              <a:spcBef>
                <a:spcPts val="1200"/>
              </a:spcBef>
            </a:pPr>
            <a:r>
              <a:rPr lang="pt-PT" sz="2900" b="1" dirty="0">
                <a:latin typeface="Candara" panose="020E0502030303020204" pitchFamily="34" charset="0"/>
              </a:rPr>
              <a:t>SLEF</a:t>
            </a:r>
            <a:r>
              <a:rPr lang="pt-PT" sz="2900" dirty="0">
                <a:latin typeface="Candara" panose="020E0502030303020204" pitchFamily="34" charset="0"/>
              </a:rPr>
              <a:t> é a probabilidade condicional de que uma Perda Primária resultará em Perda Secundária. Como este evento envolve o comprometimento de informações pessoais, é altamente provável que uma ou mais comunidades de Partes Interessadas Secundárias precisem ser informadas e tenham que ser “geridas”. Consequentemente, a probabilidade de ocorrência de Eventos de Perda Secundária será </a:t>
            </a:r>
            <a:r>
              <a:rPr lang="pt-PT" sz="2900" b="1" dirty="0">
                <a:solidFill>
                  <a:srgbClr val="FF0000"/>
                </a:solidFill>
                <a:latin typeface="Candara" panose="020E0502030303020204" pitchFamily="34" charset="0"/>
              </a:rPr>
              <a:t>?</a:t>
            </a:r>
            <a:r>
              <a:rPr lang="pt-PT" sz="2900" dirty="0">
                <a:latin typeface="Candara" panose="020E0502030303020204" pitchFamily="34" charset="0"/>
              </a:rPr>
              <a:t>, ou cerca de </a:t>
            </a:r>
            <a:r>
              <a:rPr lang="pt-PT" sz="2900" dirty="0">
                <a:solidFill>
                  <a:srgbClr val="FF0000"/>
                </a:solidFill>
                <a:latin typeface="Candara" panose="020E0502030303020204" pitchFamily="34" charset="0"/>
              </a:rPr>
              <a:t>?</a:t>
            </a:r>
            <a:r>
              <a:rPr lang="pt-PT" sz="2900" dirty="0">
                <a:latin typeface="Candara" panose="020E0502030303020204" pitchFamily="34" charset="0"/>
              </a:rPr>
              <a:t> % de probabilidade de ocorrência, com base no exemplo de escala qualitativa seguinte.</a:t>
            </a:r>
          </a:p>
          <a:p>
            <a:endParaRPr lang="pt-PT" dirty="0"/>
          </a:p>
        </p:txBody>
      </p:sp>
      <p:pic>
        <p:nvPicPr>
          <p:cNvPr id="4" name="Imagem 3">
            <a:extLst>
              <a:ext uri="{FF2B5EF4-FFF2-40B4-BE49-F238E27FC236}">
                <a16:creationId xmlns:a16="http://schemas.microsoft.com/office/drawing/2014/main" id="{1B855CA0-BEBB-4DB1-8514-8DAFCA101C55}"/>
              </a:ext>
            </a:extLst>
          </p:cNvPr>
          <p:cNvPicPr>
            <a:picLocks noChangeAspect="1"/>
          </p:cNvPicPr>
          <p:nvPr/>
        </p:nvPicPr>
        <p:blipFill>
          <a:blip r:embed="rId2"/>
          <a:stretch>
            <a:fillRect/>
          </a:stretch>
        </p:blipFill>
        <p:spPr>
          <a:xfrm>
            <a:off x="7164288" y="83590"/>
            <a:ext cx="1975434" cy="1106489"/>
          </a:xfrm>
          <a:prstGeom prst="rect">
            <a:avLst/>
          </a:prstGeom>
        </p:spPr>
      </p:pic>
    </p:spTree>
    <p:extLst>
      <p:ext uri="{BB962C8B-B14F-4D97-AF65-F5344CB8AC3E}">
        <p14:creationId xmlns:p14="http://schemas.microsoft.com/office/powerpoint/2010/main" val="2762826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F1EA5F-DB26-4F33-B9DF-0E4285C361AA}"/>
              </a:ext>
            </a:extLst>
          </p:cNvPr>
          <p:cNvSpPr>
            <a:spLocks noGrp="1"/>
          </p:cNvSpPr>
          <p:nvPr>
            <p:ph type="title"/>
          </p:nvPr>
        </p:nvSpPr>
        <p:spPr/>
        <p:txBody>
          <a:bodyPr/>
          <a:lstStyle/>
          <a:p>
            <a:r>
              <a:rPr lang="pt-PT" sz="2800" dirty="0"/>
              <a:t>Processo de Análise FAIR</a:t>
            </a:r>
            <a:br>
              <a:rPr lang="pt-PT" dirty="0"/>
            </a:br>
            <a:r>
              <a:rPr lang="pt-PT" sz="2400" dirty="0"/>
              <a:t>Etapa 3: avaliar a magnitude da perda (LM)</a:t>
            </a:r>
          </a:p>
        </p:txBody>
      </p:sp>
      <p:sp>
        <p:nvSpPr>
          <p:cNvPr id="3" name="Marcador de Posição de Conteúdo 2">
            <a:extLst>
              <a:ext uri="{FF2B5EF4-FFF2-40B4-BE49-F238E27FC236}">
                <a16:creationId xmlns:a16="http://schemas.microsoft.com/office/drawing/2014/main" id="{CBA431D1-290C-4901-A48E-288CDC043E69}"/>
              </a:ext>
            </a:extLst>
          </p:cNvPr>
          <p:cNvSpPr>
            <a:spLocks noGrp="1"/>
          </p:cNvSpPr>
          <p:nvPr>
            <p:ph idx="1"/>
          </p:nvPr>
        </p:nvSpPr>
        <p:spPr>
          <a:xfrm>
            <a:off x="-4278" y="3933056"/>
            <a:ext cx="9144000" cy="2841354"/>
          </a:xfrm>
        </p:spPr>
        <p:txBody>
          <a:bodyPr>
            <a:normAutofit/>
          </a:bodyPr>
          <a:lstStyle/>
          <a:p>
            <a:r>
              <a:rPr lang="pt-PT" sz="2200" dirty="0">
                <a:latin typeface="Candara" panose="020E0502030303020204" pitchFamily="34" charset="0"/>
              </a:rPr>
              <a:t>Esta análise pressupõe que todos os registos dos 15 000 funcionários foram comprometidos. A lógica por trás dessa suposição é que, se alguém assumir o risco pessoal de realizar esse tipo de ação ilícita, provavelmente tentará maximizar a proposta de valor. </a:t>
            </a:r>
          </a:p>
          <a:p>
            <a:r>
              <a:rPr lang="pt-PT" sz="2200" dirty="0">
                <a:latin typeface="Candara" panose="020E0502030303020204" pitchFamily="34" charset="0"/>
              </a:rPr>
              <a:t>Esse raciocínio pode ser utilizado para estimar a SLM para perdas de </a:t>
            </a:r>
            <a:r>
              <a:rPr lang="pt-PT" sz="2200" i="1" dirty="0">
                <a:latin typeface="Candara" panose="020E0502030303020204" pitchFamily="34" charset="0"/>
              </a:rPr>
              <a:t>resposta </a:t>
            </a:r>
            <a:r>
              <a:rPr lang="pt-PT" sz="2200" dirty="0">
                <a:latin typeface="Candara" panose="020E0502030303020204" pitchFamily="34" charset="0"/>
              </a:rPr>
              <a:t>e </a:t>
            </a:r>
            <a:r>
              <a:rPr lang="pt-PT" sz="2200" i="1" dirty="0">
                <a:latin typeface="Candara" panose="020E0502030303020204" pitchFamily="34" charset="0"/>
              </a:rPr>
              <a:t>multas e julgamentos </a:t>
            </a:r>
            <a:r>
              <a:rPr lang="pt-PT" sz="2200" dirty="0">
                <a:latin typeface="Candara" panose="020E0502030303020204" pitchFamily="34" charset="0"/>
              </a:rPr>
              <a:t>(pelos reguladores) com base nas formas de perda FAIR.</a:t>
            </a:r>
          </a:p>
        </p:txBody>
      </p:sp>
      <p:pic>
        <p:nvPicPr>
          <p:cNvPr id="4" name="Imagem 3">
            <a:extLst>
              <a:ext uri="{FF2B5EF4-FFF2-40B4-BE49-F238E27FC236}">
                <a16:creationId xmlns:a16="http://schemas.microsoft.com/office/drawing/2014/main" id="{275234F5-04B5-4E23-BAA2-87DEC837850A}"/>
              </a:ext>
            </a:extLst>
          </p:cNvPr>
          <p:cNvPicPr>
            <a:picLocks noChangeAspect="1"/>
          </p:cNvPicPr>
          <p:nvPr/>
        </p:nvPicPr>
        <p:blipFill>
          <a:blip r:embed="rId2"/>
          <a:stretch>
            <a:fillRect/>
          </a:stretch>
        </p:blipFill>
        <p:spPr>
          <a:xfrm>
            <a:off x="7164288" y="83590"/>
            <a:ext cx="1975434" cy="1278598"/>
          </a:xfrm>
          <a:prstGeom prst="rect">
            <a:avLst/>
          </a:prstGeom>
        </p:spPr>
      </p:pic>
      <p:graphicFrame>
        <p:nvGraphicFramePr>
          <p:cNvPr id="5" name="Tabela 9">
            <a:extLst>
              <a:ext uri="{FF2B5EF4-FFF2-40B4-BE49-F238E27FC236}">
                <a16:creationId xmlns:a16="http://schemas.microsoft.com/office/drawing/2014/main" id="{21E27093-837A-4AC1-B2B6-3D6B8AA3E67E}"/>
              </a:ext>
            </a:extLst>
          </p:cNvPr>
          <p:cNvGraphicFramePr>
            <a:graphicFrameLocks noGrp="1"/>
          </p:cNvGraphicFramePr>
          <p:nvPr>
            <p:extLst>
              <p:ext uri="{D42A27DB-BD31-4B8C-83A1-F6EECF244321}">
                <p14:modId xmlns:p14="http://schemas.microsoft.com/office/powerpoint/2010/main" val="2820838419"/>
              </p:ext>
            </p:extLst>
          </p:nvPr>
        </p:nvGraphicFramePr>
        <p:xfrm>
          <a:off x="1331640" y="1626845"/>
          <a:ext cx="6096000" cy="2068767"/>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4034034613"/>
                    </a:ext>
                  </a:extLst>
                </a:gridCol>
                <a:gridCol w="3048000">
                  <a:extLst>
                    <a:ext uri="{9D8B030D-6E8A-4147-A177-3AD203B41FA5}">
                      <a16:colId xmlns:a16="http://schemas.microsoft.com/office/drawing/2014/main" val="3606738297"/>
                    </a:ext>
                  </a:extLst>
                </a:gridCol>
              </a:tblGrid>
              <a:tr h="356929">
                <a:tc>
                  <a:txBody>
                    <a:bodyPr/>
                    <a:lstStyle/>
                    <a:p>
                      <a:pPr algn="ctr"/>
                      <a:r>
                        <a:rPr lang="pt-PT" sz="1800" b="1" i="0" dirty="0">
                          <a:solidFill>
                            <a:srgbClr val="000000"/>
                          </a:solidFill>
                          <a:effectLst/>
                          <a:latin typeface="Candara" panose="020E0502030303020204" pitchFamily="34" charset="0"/>
                        </a:rPr>
                        <a:t>Rating </a:t>
                      </a:r>
                      <a:endParaRPr lang="pt-PT" sz="18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800" b="1" i="0" dirty="0" err="1">
                          <a:solidFill>
                            <a:srgbClr val="000000"/>
                          </a:solidFill>
                          <a:effectLst/>
                          <a:latin typeface="Candara" panose="020E0502030303020204" pitchFamily="34" charset="0"/>
                        </a:rPr>
                        <a:t>Description</a:t>
                      </a:r>
                      <a:endParaRPr lang="pt-PT" sz="18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707983"/>
                  </a:ext>
                </a:extLst>
              </a:tr>
              <a:tr h="327185">
                <a:tc>
                  <a:txBody>
                    <a:bodyPr/>
                    <a:lstStyle/>
                    <a:p>
                      <a:r>
                        <a:rPr lang="pt-PT" sz="1600" b="0" i="0" dirty="0" err="1">
                          <a:solidFill>
                            <a:srgbClr val="000000"/>
                          </a:solidFill>
                          <a:effectLst/>
                          <a:latin typeface="Candara" panose="020E0502030303020204" pitchFamily="34" charset="0"/>
                        </a:rPr>
                        <a:t>Very</a:t>
                      </a:r>
                      <a:r>
                        <a:rPr lang="pt-PT" sz="1600" b="0" i="0" dirty="0">
                          <a:solidFill>
                            <a:srgbClr val="000000"/>
                          </a:solidFill>
                          <a:effectLst/>
                          <a:latin typeface="Candara" panose="020E0502030303020204" pitchFamily="34" charset="0"/>
                        </a:rPr>
                        <a:t> </a:t>
                      </a:r>
                      <a:r>
                        <a:rPr lang="pt-PT" sz="1600" b="0" i="0" dirty="0" err="1">
                          <a:solidFill>
                            <a:srgbClr val="000000"/>
                          </a:solidFill>
                          <a:effectLst/>
                          <a:latin typeface="Candara" panose="020E0502030303020204" pitchFamily="34" charset="0"/>
                        </a:rPr>
                        <a:t>High</a:t>
                      </a:r>
                      <a:r>
                        <a:rPr lang="pt-PT" sz="1600" b="0" i="0" dirty="0">
                          <a:solidFill>
                            <a:srgbClr val="000000"/>
                          </a:solidFill>
                          <a:effectLst/>
                          <a:latin typeface="Candara" panose="020E0502030303020204" pitchFamily="34" charset="0"/>
                        </a:rPr>
                        <a:t> (VH)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PT" sz="1600" b="0" i="0">
                          <a:solidFill>
                            <a:srgbClr val="000000"/>
                          </a:solidFill>
                          <a:effectLst/>
                          <a:latin typeface="Candara" panose="020E0502030303020204" pitchFamily="34" charset="0"/>
                        </a:rPr>
                        <a:t>90% to 100%</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28627840"/>
                  </a:ext>
                </a:extLst>
              </a:tr>
              <a:tr h="327185">
                <a:tc>
                  <a:txBody>
                    <a:bodyPr/>
                    <a:lstStyle/>
                    <a:p>
                      <a:r>
                        <a:rPr lang="pt-PT" sz="1600" b="0" i="0" dirty="0" err="1">
                          <a:solidFill>
                            <a:srgbClr val="000000"/>
                          </a:solidFill>
                          <a:effectLst/>
                          <a:latin typeface="Candara" panose="020E0502030303020204" pitchFamily="34" charset="0"/>
                        </a:rPr>
                        <a:t>High</a:t>
                      </a:r>
                      <a:r>
                        <a:rPr lang="pt-PT" sz="1600" b="0" i="0" dirty="0">
                          <a:solidFill>
                            <a:srgbClr val="000000"/>
                          </a:solidFill>
                          <a:effectLst/>
                          <a:latin typeface="Candara" panose="020E0502030303020204" pitchFamily="34" charset="0"/>
                        </a:rPr>
                        <a:t> (H)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PT" sz="1600" b="0" i="0">
                          <a:solidFill>
                            <a:srgbClr val="000000"/>
                          </a:solidFill>
                          <a:effectLst/>
                          <a:latin typeface="Candara" panose="020E0502030303020204" pitchFamily="34" charset="0"/>
                        </a:rPr>
                        <a:t>70% to 90%</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5060940"/>
                  </a:ext>
                </a:extLst>
              </a:tr>
              <a:tr h="327185">
                <a:tc>
                  <a:txBody>
                    <a:bodyPr/>
                    <a:lstStyle/>
                    <a:p>
                      <a:r>
                        <a:rPr lang="pt-PT" sz="1600" b="0" i="0" dirty="0" err="1">
                          <a:solidFill>
                            <a:srgbClr val="000000"/>
                          </a:solidFill>
                          <a:effectLst/>
                          <a:latin typeface="Candara" panose="020E0502030303020204" pitchFamily="34" charset="0"/>
                        </a:rPr>
                        <a:t>Moderate</a:t>
                      </a:r>
                      <a:r>
                        <a:rPr lang="pt-PT" sz="1600" b="0" i="0" dirty="0">
                          <a:solidFill>
                            <a:srgbClr val="000000"/>
                          </a:solidFill>
                          <a:effectLst/>
                          <a:latin typeface="Candara" panose="020E0502030303020204" pitchFamily="34" charset="0"/>
                        </a:rPr>
                        <a:t> (M)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PT" sz="1600" b="0" i="0">
                          <a:solidFill>
                            <a:srgbClr val="000000"/>
                          </a:solidFill>
                          <a:effectLst/>
                          <a:latin typeface="Candara" panose="020E0502030303020204" pitchFamily="34" charset="0"/>
                        </a:rPr>
                        <a:t>30% to 70%</a:t>
                      </a:r>
                      <a:endParaRPr lang="pt-PT" sz="160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3112982"/>
                  </a:ext>
                </a:extLst>
              </a:tr>
              <a:tr h="327185">
                <a:tc>
                  <a:txBody>
                    <a:bodyPr/>
                    <a:lstStyle/>
                    <a:p>
                      <a:r>
                        <a:rPr lang="pt-PT" sz="1600" b="0" i="0" dirty="0">
                          <a:solidFill>
                            <a:srgbClr val="000000"/>
                          </a:solidFill>
                          <a:effectLst/>
                          <a:latin typeface="Candara" panose="020E0502030303020204" pitchFamily="34" charset="0"/>
                        </a:rPr>
                        <a:t>Low (L)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PT" sz="1600" b="0" i="0" dirty="0">
                          <a:solidFill>
                            <a:srgbClr val="000000"/>
                          </a:solidFill>
                          <a:effectLst/>
                          <a:latin typeface="Candara" panose="020E0502030303020204" pitchFamily="34" charset="0"/>
                        </a:rPr>
                        <a:t>10% to 30%</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3850914"/>
                  </a:ext>
                </a:extLst>
              </a:tr>
              <a:tr h="361887">
                <a:tc>
                  <a:txBody>
                    <a:bodyPr/>
                    <a:lstStyle/>
                    <a:p>
                      <a:r>
                        <a:rPr lang="pt-PT" sz="1600" b="0" i="0" dirty="0" err="1">
                          <a:solidFill>
                            <a:srgbClr val="000000"/>
                          </a:solidFill>
                          <a:effectLst/>
                          <a:latin typeface="Candara" panose="020E0502030303020204" pitchFamily="34" charset="0"/>
                        </a:rPr>
                        <a:t>Very</a:t>
                      </a:r>
                      <a:r>
                        <a:rPr lang="pt-PT" sz="1600" b="0" i="0" dirty="0">
                          <a:solidFill>
                            <a:srgbClr val="000000"/>
                          </a:solidFill>
                          <a:effectLst/>
                          <a:latin typeface="Candara" panose="020E0502030303020204" pitchFamily="34" charset="0"/>
                        </a:rPr>
                        <a:t> Low (VL)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PT" sz="1600" b="0" i="0" dirty="0">
                          <a:solidFill>
                            <a:srgbClr val="000000"/>
                          </a:solidFill>
                          <a:effectLst/>
                          <a:latin typeface="Candara" panose="020E0502030303020204" pitchFamily="34" charset="0"/>
                        </a:rPr>
                        <a:t>0% to 10%</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49436990"/>
                  </a:ext>
                </a:extLst>
              </a:tr>
            </a:tbl>
          </a:graphicData>
        </a:graphic>
      </p:graphicFrame>
    </p:spTree>
    <p:extLst>
      <p:ext uri="{BB962C8B-B14F-4D97-AF65-F5344CB8AC3E}">
        <p14:creationId xmlns:p14="http://schemas.microsoft.com/office/powerpoint/2010/main" val="22652250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FB22F6-8899-4D84-B03E-F498957573A7}"/>
              </a:ext>
            </a:extLst>
          </p:cNvPr>
          <p:cNvSpPr>
            <a:spLocks noGrp="1"/>
          </p:cNvSpPr>
          <p:nvPr>
            <p:ph type="title"/>
          </p:nvPr>
        </p:nvSpPr>
        <p:spPr/>
        <p:txBody>
          <a:bodyPr>
            <a:normAutofit/>
          </a:bodyPr>
          <a:lstStyle/>
          <a:p>
            <a:r>
              <a:rPr lang="pt-PT" sz="2600" dirty="0"/>
              <a:t>Processo de Análise FAIR</a:t>
            </a:r>
            <a:br>
              <a:rPr lang="pt-PT" sz="2800" dirty="0"/>
            </a:br>
            <a:r>
              <a:rPr lang="pt-PT" sz="2400" dirty="0"/>
              <a:t>Etapa 3: avaliar a magnitude da perda (LM)</a:t>
            </a:r>
          </a:p>
        </p:txBody>
      </p:sp>
      <p:sp>
        <p:nvSpPr>
          <p:cNvPr id="3" name="Marcador de Posição de Conteúdo 2">
            <a:extLst>
              <a:ext uri="{FF2B5EF4-FFF2-40B4-BE49-F238E27FC236}">
                <a16:creationId xmlns:a16="http://schemas.microsoft.com/office/drawing/2014/main" id="{989797E5-1362-494E-BD87-41E8FE139C46}"/>
              </a:ext>
            </a:extLst>
          </p:cNvPr>
          <p:cNvSpPr>
            <a:spLocks noGrp="1"/>
          </p:cNvSpPr>
          <p:nvPr>
            <p:ph idx="1"/>
          </p:nvPr>
        </p:nvSpPr>
        <p:spPr>
          <a:xfrm>
            <a:off x="-468560" y="2483534"/>
            <a:ext cx="4320480" cy="3754415"/>
          </a:xfrm>
        </p:spPr>
        <p:txBody>
          <a:bodyPr>
            <a:normAutofit fontScale="62500" lnSpcReduction="20000"/>
          </a:bodyPr>
          <a:lstStyle/>
          <a:p>
            <a:pPr marL="541338" lvl="1" indent="-185738">
              <a:lnSpc>
                <a:spcPct val="120000"/>
              </a:lnSpc>
              <a:buClr>
                <a:srgbClr val="050309"/>
              </a:buClr>
              <a:buFont typeface="Wingdings" panose="05000000000000000000" pitchFamily="2" charset="2"/>
              <a:buChar char="Ø"/>
            </a:pPr>
            <a:r>
              <a:rPr lang="pt-PT" sz="2900" b="1" dirty="0">
                <a:solidFill>
                  <a:schemeClr val="tx1">
                    <a:lumMod val="95000"/>
                    <a:lumOff val="5000"/>
                  </a:schemeClr>
                </a:solidFill>
                <a:latin typeface="Candara" panose="020E0502030303020204" pitchFamily="34" charset="0"/>
              </a:rPr>
              <a:t>Resposta</a:t>
            </a:r>
            <a:r>
              <a:rPr lang="pt-PT" sz="2300" dirty="0">
                <a:solidFill>
                  <a:schemeClr val="tx1">
                    <a:lumMod val="95000"/>
                    <a:lumOff val="5000"/>
                  </a:schemeClr>
                </a:solidFill>
                <a:latin typeface="Candara" panose="020E0502030303020204" pitchFamily="34" charset="0"/>
              </a:rPr>
              <a:t> - </a:t>
            </a:r>
            <a:r>
              <a:rPr lang="pt-PT" sz="2600" dirty="0">
                <a:solidFill>
                  <a:schemeClr val="tx1">
                    <a:lumMod val="95000"/>
                    <a:lumOff val="5000"/>
                  </a:schemeClr>
                </a:solidFill>
                <a:latin typeface="Candara" panose="020E0502030303020204" pitchFamily="34" charset="0"/>
              </a:rPr>
              <a:t>neste cenário, os custos de resposta incluiriam o tempo do executivo gasto em reuniões, custos de notificação, monitorização de crédito e despesas associadas com advogado interno e externo. Uma divisão específica é:</a:t>
            </a:r>
          </a:p>
          <a:p>
            <a:pPr marL="720725" lvl="2" indent="-179388">
              <a:lnSpc>
                <a:spcPct val="120000"/>
              </a:lnSpc>
              <a:buFont typeface="Wingdings" panose="05000000000000000000" pitchFamily="2" charset="2"/>
              <a:buChar char="ü"/>
            </a:pPr>
            <a:r>
              <a:rPr lang="pt-PT" sz="2200" dirty="0">
                <a:solidFill>
                  <a:srgbClr val="7030A0"/>
                </a:solidFill>
                <a:latin typeface="Candara" panose="020E0502030303020204" pitchFamily="34" charset="0"/>
              </a:rPr>
              <a:t>Tempo executivo:40 h a 300 € hora=12 000 €</a:t>
            </a:r>
          </a:p>
          <a:p>
            <a:pPr marL="720725" lvl="2" indent="-179388">
              <a:lnSpc>
                <a:spcPct val="120000"/>
              </a:lnSpc>
              <a:buFont typeface="Wingdings" panose="05000000000000000000" pitchFamily="2" charset="2"/>
              <a:buChar char="ü"/>
            </a:pPr>
            <a:r>
              <a:rPr lang="pt-PT" sz="2200" dirty="0">
                <a:solidFill>
                  <a:srgbClr val="7030A0"/>
                </a:solidFill>
                <a:latin typeface="Candara" panose="020E0502030303020204" pitchFamily="34" charset="0"/>
              </a:rPr>
              <a:t>Custos de notificação: 5 € por funcionário</a:t>
            </a:r>
          </a:p>
          <a:p>
            <a:pPr marL="720725" lvl="2" indent="-179388">
              <a:lnSpc>
                <a:spcPct val="120000"/>
              </a:lnSpc>
              <a:buFont typeface="Wingdings" panose="05000000000000000000" pitchFamily="2" charset="2"/>
              <a:buChar char="ü"/>
            </a:pPr>
            <a:r>
              <a:rPr lang="pt-PT" sz="2200" dirty="0">
                <a:solidFill>
                  <a:srgbClr val="7030A0"/>
                </a:solidFill>
                <a:latin typeface="Candara" panose="020E0502030303020204" pitchFamily="34" charset="0"/>
              </a:rPr>
              <a:t>Monitorização de crédito: 25 € * 15 000 funcionários * taxa aceitação de 5% = 18 750 €</a:t>
            </a:r>
          </a:p>
          <a:p>
            <a:pPr marL="720725" lvl="2" indent="-179388">
              <a:lnSpc>
                <a:spcPct val="120000"/>
              </a:lnSpc>
              <a:buFont typeface="Wingdings" panose="05000000000000000000" pitchFamily="2" charset="2"/>
              <a:buChar char="ü"/>
            </a:pPr>
            <a:r>
              <a:rPr lang="pt-PT" sz="2200" dirty="0">
                <a:solidFill>
                  <a:srgbClr val="7030A0"/>
                </a:solidFill>
                <a:latin typeface="Candara" panose="020E0502030303020204" pitchFamily="34" charset="0"/>
              </a:rPr>
              <a:t>Despesas legais: 100 000 €</a:t>
            </a:r>
          </a:p>
          <a:p>
            <a:pPr marL="720725" lvl="2" indent="-179388">
              <a:lnSpc>
                <a:spcPct val="120000"/>
              </a:lnSpc>
              <a:buFont typeface="Wingdings" panose="05000000000000000000" pitchFamily="2" charset="2"/>
              <a:buChar char="ü"/>
            </a:pPr>
            <a:r>
              <a:rPr lang="pt-PT" sz="2200" dirty="0">
                <a:solidFill>
                  <a:srgbClr val="7030A0"/>
                </a:solidFill>
                <a:latin typeface="Candara" panose="020E0502030303020204" pitchFamily="34" charset="0"/>
              </a:rPr>
              <a:t>TOTAL:  ?  € (</a:t>
            </a:r>
            <a:r>
              <a:rPr lang="pt-PT" sz="2200" dirty="0" err="1">
                <a:solidFill>
                  <a:srgbClr val="7030A0"/>
                </a:solidFill>
                <a:latin typeface="Candara" panose="020E0502030303020204" pitchFamily="34" charset="0"/>
              </a:rPr>
              <a:t>aprox</a:t>
            </a:r>
            <a:r>
              <a:rPr lang="pt-PT" sz="2200" dirty="0">
                <a:solidFill>
                  <a:srgbClr val="7030A0"/>
                </a:solidFill>
                <a:latin typeface="Candara" panose="020E0502030303020204" pitchFamily="34" charset="0"/>
              </a:rPr>
              <a:t>.)</a:t>
            </a:r>
          </a:p>
        </p:txBody>
      </p:sp>
      <p:graphicFrame>
        <p:nvGraphicFramePr>
          <p:cNvPr id="7" name="Tabela 4">
            <a:extLst>
              <a:ext uri="{FF2B5EF4-FFF2-40B4-BE49-F238E27FC236}">
                <a16:creationId xmlns:a16="http://schemas.microsoft.com/office/drawing/2014/main" id="{092F5BE1-612E-48DB-A79E-D41CF1F80D3D}"/>
              </a:ext>
            </a:extLst>
          </p:cNvPr>
          <p:cNvGraphicFramePr>
            <a:graphicFrameLocks noGrp="1"/>
          </p:cNvGraphicFramePr>
          <p:nvPr>
            <p:extLst>
              <p:ext uri="{D42A27DB-BD31-4B8C-83A1-F6EECF244321}">
                <p14:modId xmlns:p14="http://schemas.microsoft.com/office/powerpoint/2010/main" val="3685302696"/>
              </p:ext>
            </p:extLst>
          </p:nvPr>
        </p:nvGraphicFramePr>
        <p:xfrm>
          <a:off x="353553" y="1124744"/>
          <a:ext cx="8436894" cy="975360"/>
        </p:xfrm>
        <a:graphic>
          <a:graphicData uri="http://schemas.openxmlformats.org/drawingml/2006/table">
            <a:tbl>
              <a:tblPr firstRow="1" bandRow="1">
                <a:tableStyleId>{5C22544A-7EE6-4342-B048-85BDC9FD1C3A}</a:tableStyleId>
              </a:tblPr>
              <a:tblGrid>
                <a:gridCol w="1224366">
                  <a:extLst>
                    <a:ext uri="{9D8B030D-6E8A-4147-A177-3AD203B41FA5}">
                      <a16:colId xmlns:a16="http://schemas.microsoft.com/office/drawing/2014/main" val="4286501948"/>
                    </a:ext>
                  </a:extLst>
                </a:gridCol>
                <a:gridCol w="1151898">
                  <a:extLst>
                    <a:ext uri="{9D8B030D-6E8A-4147-A177-3AD203B41FA5}">
                      <a16:colId xmlns:a16="http://schemas.microsoft.com/office/drawing/2014/main" val="1339396952"/>
                    </a:ext>
                  </a:extLst>
                </a:gridCol>
                <a:gridCol w="1440160">
                  <a:extLst>
                    <a:ext uri="{9D8B030D-6E8A-4147-A177-3AD203B41FA5}">
                      <a16:colId xmlns:a16="http://schemas.microsoft.com/office/drawing/2014/main" val="85457166"/>
                    </a:ext>
                  </a:extLst>
                </a:gridCol>
                <a:gridCol w="1728192">
                  <a:extLst>
                    <a:ext uri="{9D8B030D-6E8A-4147-A177-3AD203B41FA5}">
                      <a16:colId xmlns:a16="http://schemas.microsoft.com/office/drawing/2014/main" val="890603019"/>
                    </a:ext>
                  </a:extLst>
                </a:gridCol>
                <a:gridCol w="1486129">
                  <a:extLst>
                    <a:ext uri="{9D8B030D-6E8A-4147-A177-3AD203B41FA5}">
                      <a16:colId xmlns:a16="http://schemas.microsoft.com/office/drawing/2014/main" val="2737547160"/>
                    </a:ext>
                  </a:extLst>
                </a:gridCol>
                <a:gridCol w="1406149">
                  <a:extLst>
                    <a:ext uri="{9D8B030D-6E8A-4147-A177-3AD203B41FA5}">
                      <a16:colId xmlns:a16="http://schemas.microsoft.com/office/drawing/2014/main" val="3292881404"/>
                    </a:ext>
                  </a:extLst>
                </a:gridCol>
              </a:tblGrid>
              <a:tr h="0">
                <a:tc gridSpan="6">
                  <a:txBody>
                    <a:bodyPr/>
                    <a:lstStyle/>
                    <a:p>
                      <a:pPr algn="ctr"/>
                      <a:r>
                        <a:rPr lang="pt-PT" sz="1600" dirty="0">
                          <a:solidFill>
                            <a:schemeClr val="tx1">
                              <a:lumMod val="95000"/>
                              <a:lumOff val="5000"/>
                            </a:schemeClr>
                          </a:solidFill>
                          <a:latin typeface="Candara" panose="020E0502030303020204" pitchFamily="34" charset="0"/>
                        </a:rPr>
                        <a:t>Formas de Perda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pt-PT"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5345217"/>
                  </a:ext>
                </a:extLst>
              </a:tr>
              <a:tr h="0">
                <a:tc>
                  <a:txBody>
                    <a:bodyPr/>
                    <a:lstStyle/>
                    <a:p>
                      <a:pPr algn="ctr"/>
                      <a:r>
                        <a:rPr lang="pt-PT" sz="1600" b="0" i="0" dirty="0" err="1">
                          <a:solidFill>
                            <a:srgbClr val="000000"/>
                          </a:solidFill>
                          <a:effectLst/>
                          <a:latin typeface="Candara" panose="020E0502030303020204" pitchFamily="34" charset="0"/>
                        </a:rPr>
                        <a:t>Productivity</a:t>
                      </a:r>
                      <a:r>
                        <a:rPr lang="pt-PT" sz="1600" b="0" i="0" dirty="0">
                          <a:solidFill>
                            <a:srgbClr val="000000"/>
                          </a:solidFill>
                          <a:effectLst/>
                          <a:latin typeface="Candara" panose="020E0502030303020204" pitchFamily="34" charset="0"/>
                        </a:rPr>
                        <a:t>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a:solidFill>
                            <a:srgbClr val="000000"/>
                          </a:solidFill>
                          <a:effectLst/>
                          <a:latin typeface="Candara" panose="020E0502030303020204" pitchFamily="34" charset="0"/>
                        </a:rPr>
                        <a:t>Response</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err="1">
                          <a:solidFill>
                            <a:srgbClr val="000000"/>
                          </a:solidFill>
                          <a:effectLst/>
                          <a:latin typeface="Candara" panose="020E0502030303020204" pitchFamily="34" charset="0"/>
                        </a:rPr>
                        <a:t>Replacement</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a:solidFill>
                            <a:srgbClr val="000000"/>
                          </a:solidFill>
                          <a:effectLst/>
                          <a:latin typeface="Candara" panose="020E0502030303020204" pitchFamily="34" charset="0"/>
                        </a:rPr>
                        <a:t>Fines/Judgments</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err="1">
                          <a:solidFill>
                            <a:srgbClr val="000000"/>
                          </a:solidFill>
                          <a:effectLst/>
                          <a:latin typeface="Candara" panose="020E0502030303020204" pitchFamily="34" charset="0"/>
                        </a:rPr>
                        <a:t>Comp.Adv</a:t>
                      </a:r>
                      <a:r>
                        <a:rPr lang="pt-PT" sz="1600" b="0" i="0" dirty="0">
                          <a:solidFill>
                            <a:srgbClr val="000000"/>
                          </a:solidFill>
                          <a:effectLst/>
                          <a:latin typeface="Candara" panose="020E0502030303020204" pitchFamily="34" charset="0"/>
                        </a:rPr>
                        <a:t>. </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600" b="0" i="0" dirty="0" err="1">
                          <a:solidFill>
                            <a:srgbClr val="000000"/>
                          </a:solidFill>
                          <a:effectLst/>
                          <a:latin typeface="Candara" panose="020E0502030303020204" pitchFamily="34" charset="0"/>
                        </a:rPr>
                        <a:t>Reputation</a:t>
                      </a:r>
                      <a:endParaRPr lang="pt-PT" sz="16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72737255"/>
                  </a:ext>
                </a:extLst>
              </a:tr>
              <a:tr h="0">
                <a:tc>
                  <a:txBody>
                    <a:bodyPr/>
                    <a:lstStyle/>
                    <a:p>
                      <a:pPr algn="ctr"/>
                      <a:r>
                        <a:rPr lang="pt-PT" sz="1400" b="0" i="0" dirty="0">
                          <a:solidFill>
                            <a:srgbClr val="000000"/>
                          </a:solidFill>
                          <a:effectLst/>
                          <a:latin typeface="Candara" panose="020E0502030303020204" pitchFamily="34" charset="0"/>
                        </a:rPr>
                        <a:t>-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400" b="1" i="0" dirty="0">
                          <a:solidFill>
                            <a:srgbClr val="FF0000"/>
                          </a:solidFill>
                          <a:effectLst/>
                          <a:latin typeface="Candara" panose="020E0502030303020204" pitchFamily="34" charset="0"/>
                        </a:rPr>
                        <a:t>-</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400" b="1" i="0" dirty="0">
                          <a:solidFill>
                            <a:srgbClr val="FF0000"/>
                          </a:solidFill>
                          <a:effectLst/>
                          <a:latin typeface="Candara" panose="020E0502030303020204" pitchFamily="34" charset="0"/>
                        </a:rPr>
                        <a:t>-</a:t>
                      </a:r>
                      <a:endParaRPr lang="pt-PT" sz="1400" dirty="0">
                        <a:solidFill>
                          <a:srgbClr val="FF0000"/>
                        </a:solidFill>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 </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pt-PT" sz="1400" b="0" i="0" dirty="0">
                          <a:solidFill>
                            <a:srgbClr val="000000"/>
                          </a:solidFill>
                          <a:effectLst/>
                          <a:latin typeface="Candara" panose="020E0502030303020204" pitchFamily="34" charset="0"/>
                        </a:rPr>
                        <a:t>—</a:t>
                      </a:r>
                      <a:endParaRPr lang="pt-PT" sz="1400" dirty="0">
                        <a:effectLst/>
                        <a:latin typeface="Candara" panose="020E0502030303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99773628"/>
                  </a:ext>
                </a:extLst>
              </a:tr>
            </a:tbl>
          </a:graphicData>
        </a:graphic>
      </p:graphicFrame>
      <p:sp>
        <p:nvSpPr>
          <p:cNvPr id="6" name="CaixaDeTexto 5">
            <a:extLst>
              <a:ext uri="{FF2B5EF4-FFF2-40B4-BE49-F238E27FC236}">
                <a16:creationId xmlns:a16="http://schemas.microsoft.com/office/drawing/2014/main" id="{AD03EB45-64DB-4B83-94B3-F22FA5CD979E}"/>
              </a:ext>
            </a:extLst>
          </p:cNvPr>
          <p:cNvSpPr txBox="1"/>
          <p:nvPr/>
        </p:nvSpPr>
        <p:spPr>
          <a:xfrm>
            <a:off x="-58212" y="2115247"/>
            <a:ext cx="3012363" cy="369332"/>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Racional para as estimativas:</a:t>
            </a:r>
          </a:p>
        </p:txBody>
      </p:sp>
      <p:sp>
        <p:nvSpPr>
          <p:cNvPr id="9" name="CaixaDeTexto 8">
            <a:extLst>
              <a:ext uri="{FF2B5EF4-FFF2-40B4-BE49-F238E27FC236}">
                <a16:creationId xmlns:a16="http://schemas.microsoft.com/office/drawing/2014/main" id="{F1AC4DE2-75F6-44EF-B584-46B7179D5989}"/>
              </a:ext>
            </a:extLst>
          </p:cNvPr>
          <p:cNvSpPr txBox="1"/>
          <p:nvPr/>
        </p:nvSpPr>
        <p:spPr>
          <a:xfrm>
            <a:off x="-58212" y="5974370"/>
            <a:ext cx="9202212" cy="923330"/>
          </a:xfrm>
          <a:prstGeom prst="rect">
            <a:avLst/>
          </a:prstGeom>
          <a:noFill/>
        </p:spPr>
        <p:txBody>
          <a:bodyPr wrap="square" rtlCol="0">
            <a:spAutoFit/>
          </a:bodyPr>
          <a:lstStyle/>
          <a:p>
            <a:pPr marL="269875" marR="0" lvl="1" indent="-269875" algn="l" defTabSz="914400" rtl="0" eaLnBrk="1" fontAlgn="base" latinLnBrk="0" hangingPunct="1">
              <a:lnSpc>
                <a:spcPct val="100000"/>
              </a:lnSpc>
              <a:spcBef>
                <a:spcPts val="1200"/>
              </a:spcBef>
              <a:spcAft>
                <a:spcPct val="0"/>
              </a:spcAft>
              <a:buClr>
                <a:srgbClr val="050309"/>
              </a:buClr>
              <a:buSzTx/>
              <a:buFont typeface="Wingdings" panose="05000000000000000000" pitchFamily="2" charset="2"/>
              <a:buChar char="Ø"/>
              <a:tabLst/>
              <a:defRPr/>
            </a:pPr>
            <a:r>
              <a:rPr kumimoji="0" lang="pt-PT" sz="1800" b="1"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Multas / Julgamentos </a:t>
            </a:r>
            <a:r>
              <a:rPr kumimoji="0" lang="pt-PT" sz="1800" b="0"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 Contando que a empresa não tenha sido negligente em lidar com o evento, e feito um esforço conjunto para proteger os interesses dos funcionários, </a:t>
            </a:r>
            <a:r>
              <a:rPr kumimoji="0" lang="pt-PT" sz="1800" b="0" i="1"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multas e julgamentos</a:t>
            </a:r>
            <a:r>
              <a:rPr kumimoji="0" lang="pt-PT" sz="1800" b="0"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 devem ser </a:t>
            </a:r>
            <a:r>
              <a:rPr kumimoji="0" lang="pt-PT" sz="1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 </a:t>
            </a:r>
            <a:r>
              <a:rPr kumimoji="0" lang="pt-PT" sz="1800" b="0"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 </a:t>
            </a:r>
          </a:p>
        </p:txBody>
      </p:sp>
      <p:sp>
        <p:nvSpPr>
          <p:cNvPr id="4" name="CaixaDeTexto 3">
            <a:extLst>
              <a:ext uri="{FF2B5EF4-FFF2-40B4-BE49-F238E27FC236}">
                <a16:creationId xmlns:a16="http://schemas.microsoft.com/office/drawing/2014/main" id="{1D297EA8-1EEF-4329-BE53-6FAE41C53A4E}"/>
              </a:ext>
            </a:extLst>
          </p:cNvPr>
          <p:cNvSpPr txBox="1"/>
          <p:nvPr/>
        </p:nvSpPr>
        <p:spPr>
          <a:xfrm>
            <a:off x="3731388" y="4543866"/>
            <a:ext cx="5508104"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O resultado final para a </a:t>
            </a:r>
            <a:r>
              <a:rPr kumimoji="0" lang="pt-PT" sz="1800" b="1"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SLM</a:t>
            </a:r>
            <a:r>
              <a:rPr kumimoji="0" lang="pt-PT" sz="1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 será o maior das formas de perdas encontradas, i. é,      ?</a:t>
            </a:r>
          </a:p>
        </p:txBody>
      </p:sp>
      <p:pic>
        <p:nvPicPr>
          <p:cNvPr id="8" name="Imagem 7">
            <a:extLst>
              <a:ext uri="{FF2B5EF4-FFF2-40B4-BE49-F238E27FC236}">
                <a16:creationId xmlns:a16="http://schemas.microsoft.com/office/drawing/2014/main" id="{A90C41B5-918C-F946-6F0E-6646673C3409}"/>
              </a:ext>
            </a:extLst>
          </p:cNvPr>
          <p:cNvPicPr>
            <a:picLocks noChangeAspect="1"/>
          </p:cNvPicPr>
          <p:nvPr/>
        </p:nvPicPr>
        <p:blipFill>
          <a:blip r:embed="rId2"/>
          <a:stretch>
            <a:fillRect/>
          </a:stretch>
        </p:blipFill>
        <p:spPr>
          <a:xfrm>
            <a:off x="3698788" y="2409041"/>
            <a:ext cx="5432007" cy="2115495"/>
          </a:xfrm>
          <a:prstGeom prst="rect">
            <a:avLst/>
          </a:prstGeom>
        </p:spPr>
      </p:pic>
    </p:spTree>
    <p:extLst>
      <p:ext uri="{BB962C8B-B14F-4D97-AF65-F5344CB8AC3E}">
        <p14:creationId xmlns:p14="http://schemas.microsoft.com/office/powerpoint/2010/main" val="28610425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59D75-DBFF-4AA0-8604-61C8BC6055B0}"/>
              </a:ext>
            </a:extLst>
          </p:cNvPr>
          <p:cNvSpPr>
            <a:spLocks noGrp="1"/>
          </p:cNvSpPr>
          <p:nvPr>
            <p:ph type="title"/>
          </p:nvPr>
        </p:nvSpPr>
        <p:spPr/>
        <p:txBody>
          <a:bodyPr/>
          <a:lstStyle/>
          <a:p>
            <a:r>
              <a:rPr lang="pt-PT" sz="2600" dirty="0"/>
              <a:t>Processo de Análise FAIR</a:t>
            </a:r>
            <a:br>
              <a:rPr lang="pt-PT" sz="2800" dirty="0"/>
            </a:br>
            <a:r>
              <a:rPr lang="pt-PT" sz="2400" dirty="0"/>
              <a:t>Etapa 3: avaliar a magnitude da perda (LM)</a:t>
            </a:r>
          </a:p>
        </p:txBody>
      </p:sp>
      <p:sp>
        <p:nvSpPr>
          <p:cNvPr id="12" name="Rectangle 1">
            <a:extLst>
              <a:ext uri="{FF2B5EF4-FFF2-40B4-BE49-F238E27FC236}">
                <a16:creationId xmlns:a16="http://schemas.microsoft.com/office/drawing/2014/main" id="{59417D6D-4EB2-466C-BD01-C9D5B677005E}"/>
              </a:ext>
            </a:extLst>
          </p:cNvPr>
          <p:cNvSpPr>
            <a:spLocks noChangeArrowheads="1"/>
          </p:cNvSpPr>
          <p:nvPr/>
        </p:nvSpPr>
        <p:spPr bwMode="auto">
          <a:xfrm>
            <a:off x="389187" y="3580685"/>
            <a:ext cx="518457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br>
              <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rPr>
            </a:br>
            <a:endParaRPr kumimoji="0" lang="pt-PT" altLang="pt-PT"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
        <p:nvSpPr>
          <p:cNvPr id="3" name="CaixaDeTexto 2">
            <a:extLst>
              <a:ext uri="{FF2B5EF4-FFF2-40B4-BE49-F238E27FC236}">
                <a16:creationId xmlns:a16="http://schemas.microsoft.com/office/drawing/2014/main" id="{58DBFD4B-5972-4D8C-9D4A-C14DE93D8C4D}"/>
              </a:ext>
            </a:extLst>
          </p:cNvPr>
          <p:cNvSpPr txBox="1"/>
          <p:nvPr/>
        </p:nvSpPr>
        <p:spPr>
          <a:xfrm>
            <a:off x="-85279" y="1916832"/>
            <a:ext cx="9314558" cy="2862322"/>
          </a:xfrm>
          <a:prstGeom prst="rect">
            <a:avLst/>
          </a:prstGeom>
          <a:noFill/>
        </p:spPr>
        <p:txBody>
          <a:bodyPr wrap="square" rtlCol="0">
            <a:spAutoFit/>
          </a:bodyPr>
          <a:lstStyle/>
          <a:p>
            <a:pPr marL="342900" marR="0" lvl="1" indent="-342900" algn="l" defTabSz="914400" rtl="0" eaLnBrk="1" fontAlgn="base" latinLnBrk="0" hangingPunct="1">
              <a:lnSpc>
                <a:spcPct val="100000"/>
              </a:lnSpc>
              <a:spcBef>
                <a:spcPts val="1200"/>
              </a:spcBef>
              <a:spcAft>
                <a:spcPct val="0"/>
              </a:spcAft>
              <a:buClrTx/>
              <a:buSzTx/>
              <a:buFont typeface="Wingdings" panose="05000000000000000000" pitchFamily="2" charset="2"/>
              <a:buChar char="Ø"/>
              <a:tabLst/>
              <a:defRPr/>
            </a:pP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Haveria perda de </a:t>
            </a:r>
            <a:r>
              <a:rPr kumimoji="0" lang="pt-PT" sz="2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produtividade</a:t>
            </a: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 ?….</a:t>
            </a:r>
          </a:p>
          <a:p>
            <a:pPr marL="342900" marR="0" lvl="1" indent="-342900" algn="l" defTabSz="914400" rtl="0" eaLnBrk="1" fontAlgn="base" latinLnBrk="0" hangingPunct="1">
              <a:lnSpc>
                <a:spcPct val="100000"/>
              </a:lnSpc>
              <a:spcBef>
                <a:spcPts val="1200"/>
              </a:spcBef>
              <a:spcAft>
                <a:spcPct val="0"/>
              </a:spcAft>
              <a:buClrTx/>
              <a:buSzTx/>
              <a:buFont typeface="Wingdings" panose="05000000000000000000" pitchFamily="2" charset="2"/>
              <a:buChar char="Ø"/>
              <a:tabLst/>
              <a:defRPr/>
            </a:pPr>
            <a:r>
              <a:rPr lang="pt-PT" sz="2000" dirty="0">
                <a:solidFill>
                  <a:prstClr val="black"/>
                </a:solidFill>
                <a:latin typeface="Candara" panose="020E0502030303020204" pitchFamily="34" charset="0"/>
              </a:rPr>
              <a:t>E</a:t>
            </a:r>
            <a:r>
              <a:rPr kumimoji="0" lang="pt-PT" sz="2000" b="0" i="0" u="none" strike="noStrike" kern="1200" cap="none" spc="0" normalizeH="0" baseline="0" noProof="0" dirty="0" err="1">
                <a:ln>
                  <a:noFill/>
                </a:ln>
                <a:solidFill>
                  <a:prstClr val="black"/>
                </a:solidFill>
                <a:effectLst/>
                <a:uLnTx/>
                <a:uFillTx/>
                <a:latin typeface="Candara" panose="020E0502030303020204" pitchFamily="34" charset="0"/>
                <a:ea typeface="+mn-ea"/>
                <a:cs typeface="+mn-cs"/>
              </a:rPr>
              <a:t>spera-se</a:t>
            </a: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 que ocorram danos materiais à </a:t>
            </a:r>
            <a:r>
              <a:rPr kumimoji="0" lang="pt-PT" sz="2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reputação</a:t>
            </a: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  …</a:t>
            </a:r>
          </a:p>
          <a:p>
            <a:pPr marL="800100" lvl="2" indent="-342900">
              <a:spcBef>
                <a:spcPts val="1200"/>
              </a:spcBef>
              <a:buFont typeface="Wingdings" panose="05000000000000000000" pitchFamily="2" charset="2"/>
              <a:buChar char="ü"/>
              <a:defRPr/>
            </a:pPr>
            <a:r>
              <a:rPr kumimoji="0" lang="pt-PT" sz="2000" b="0" i="0" u="none" strike="noStrike" kern="1200" cap="none" spc="0" normalizeH="0" baseline="0" noProof="0" dirty="0">
                <a:ln>
                  <a:noFill/>
                </a:ln>
                <a:solidFill>
                  <a:srgbClr val="7030A0"/>
                </a:solidFill>
                <a:effectLst/>
                <a:uLnTx/>
                <a:uFillTx/>
                <a:latin typeface="Candara" panose="020E0502030303020204" pitchFamily="34" charset="0"/>
                <a:ea typeface="+mn-ea"/>
                <a:cs typeface="+mn-cs"/>
              </a:rPr>
              <a:t>Há um relacionamento problemático com funcionários ou comunidade ? E a rotatividade de funcionários e desafios na contratação ? E Politicas de segurança ?.</a:t>
            </a:r>
          </a:p>
          <a:p>
            <a:pPr marL="342900" marR="0" lvl="1" indent="-342900" algn="l" defTabSz="914400" rtl="0" eaLnBrk="1" fontAlgn="base" latinLnBrk="0" hangingPunct="1">
              <a:lnSpc>
                <a:spcPct val="100000"/>
              </a:lnSpc>
              <a:spcBef>
                <a:spcPts val="1200"/>
              </a:spcBef>
              <a:spcAft>
                <a:spcPct val="0"/>
              </a:spcAft>
              <a:buClrTx/>
              <a:buSzTx/>
              <a:buFont typeface="Wingdings" panose="05000000000000000000" pitchFamily="2" charset="2"/>
              <a:buChar char="Ø"/>
              <a:tabLst/>
              <a:defRPr/>
            </a:pPr>
            <a:r>
              <a:rPr kumimoji="0" lang="pt-PT" sz="20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Quanto a danos à </a:t>
            </a:r>
            <a:r>
              <a:rPr kumimoji="0" lang="pt-PT" sz="2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vantagem competitiva</a:t>
            </a:r>
            <a:r>
              <a:rPr kumimoji="0" lang="pt-PT" sz="200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 </a:t>
            </a:r>
            <a:r>
              <a:rPr lang="pt-PT" sz="2000" dirty="0">
                <a:solidFill>
                  <a:prstClr val="black"/>
                </a:solidFill>
                <a:latin typeface="Candara" panose="020E0502030303020204" pitchFamily="34" charset="0"/>
              </a:rPr>
              <a:t>….</a:t>
            </a:r>
            <a:endParaRPr kumimoji="0" lang="pt-PT" sz="2000"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a:p>
            <a:pPr marL="800100" lvl="2" indent="-342900">
              <a:spcBef>
                <a:spcPts val="1200"/>
              </a:spcBef>
              <a:buFont typeface="Wingdings" panose="05000000000000000000" pitchFamily="2" charset="2"/>
              <a:buChar char="ü"/>
              <a:defRPr/>
            </a:pPr>
            <a:r>
              <a:rPr lang="pt-PT" sz="2000" b="0" dirty="0">
                <a:solidFill>
                  <a:srgbClr val="7030A0"/>
                </a:solidFill>
                <a:latin typeface="Candara" panose="020E0502030303020204" pitchFamily="34" charset="0"/>
              </a:rPr>
              <a:t>E se</a:t>
            </a:r>
            <a:r>
              <a:rPr kumimoji="0" lang="pt-PT" sz="2000" b="0" i="0" u="none" strike="noStrike" kern="1200" cap="none" spc="0" normalizeH="0" baseline="0" noProof="0" dirty="0">
                <a:ln>
                  <a:noFill/>
                </a:ln>
                <a:solidFill>
                  <a:srgbClr val="7030A0"/>
                </a:solidFill>
                <a:effectLst/>
                <a:uLnTx/>
                <a:uFillTx/>
                <a:latin typeface="Candara" panose="020E0502030303020204" pitchFamily="34" charset="0"/>
                <a:ea typeface="+mn-ea"/>
                <a:cs typeface="+mn-cs"/>
              </a:rPr>
              <a:t> algum funcionário realmente sofresse perda por roubo de identidade, …</a:t>
            </a:r>
          </a:p>
        </p:txBody>
      </p:sp>
      <p:pic>
        <p:nvPicPr>
          <p:cNvPr id="7" name="Imagem 6">
            <a:extLst>
              <a:ext uri="{FF2B5EF4-FFF2-40B4-BE49-F238E27FC236}">
                <a16:creationId xmlns:a16="http://schemas.microsoft.com/office/drawing/2014/main" id="{53C5F50E-FAAB-4478-BC66-F1A37644361B}"/>
              </a:ext>
            </a:extLst>
          </p:cNvPr>
          <p:cNvPicPr>
            <a:picLocks noChangeAspect="1"/>
          </p:cNvPicPr>
          <p:nvPr/>
        </p:nvPicPr>
        <p:blipFill>
          <a:blip r:embed="rId2"/>
          <a:stretch>
            <a:fillRect/>
          </a:stretch>
        </p:blipFill>
        <p:spPr>
          <a:xfrm>
            <a:off x="7164288" y="83590"/>
            <a:ext cx="1975434" cy="1041154"/>
          </a:xfrm>
          <a:prstGeom prst="rect">
            <a:avLst/>
          </a:prstGeom>
        </p:spPr>
      </p:pic>
    </p:spTree>
    <p:extLst>
      <p:ext uri="{BB962C8B-B14F-4D97-AF65-F5344CB8AC3E}">
        <p14:creationId xmlns:p14="http://schemas.microsoft.com/office/powerpoint/2010/main" val="11534995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F2132E-3F88-411F-A906-2AF228C4A025}"/>
              </a:ext>
            </a:extLst>
          </p:cNvPr>
          <p:cNvSpPr>
            <a:spLocks noGrp="1"/>
          </p:cNvSpPr>
          <p:nvPr>
            <p:ph type="title"/>
          </p:nvPr>
        </p:nvSpPr>
        <p:spPr/>
        <p:txBody>
          <a:bodyPr/>
          <a:lstStyle/>
          <a:p>
            <a:r>
              <a:rPr lang="pt-PT" sz="2800" dirty="0"/>
              <a:t>Processo de Análise FAIR</a:t>
            </a:r>
            <a:br>
              <a:rPr lang="pt-PT" sz="2800" dirty="0"/>
            </a:br>
            <a:r>
              <a:rPr lang="pt-PT" sz="2400" dirty="0"/>
              <a:t>Etapa 3: avaliar a magnitude da perda (LM)</a:t>
            </a:r>
          </a:p>
        </p:txBody>
      </p:sp>
      <p:sp>
        <p:nvSpPr>
          <p:cNvPr id="3" name="Marcador de Posição de Conteúdo 2">
            <a:extLst>
              <a:ext uri="{FF2B5EF4-FFF2-40B4-BE49-F238E27FC236}">
                <a16:creationId xmlns:a16="http://schemas.microsoft.com/office/drawing/2014/main" id="{1F68D034-BC66-4FD8-948F-B40AF6DEB8D1}"/>
              </a:ext>
            </a:extLst>
          </p:cNvPr>
          <p:cNvSpPr>
            <a:spLocks noGrp="1"/>
          </p:cNvSpPr>
          <p:nvPr>
            <p:ph idx="1"/>
          </p:nvPr>
        </p:nvSpPr>
        <p:spPr>
          <a:xfrm>
            <a:off x="0" y="1243262"/>
            <a:ext cx="9036496" cy="5718358"/>
          </a:xfrm>
        </p:spPr>
        <p:txBody>
          <a:bodyPr>
            <a:normAutofit/>
          </a:bodyPr>
          <a:lstStyle/>
          <a:p>
            <a:r>
              <a:rPr lang="pt-PT" sz="2200" dirty="0">
                <a:latin typeface="Candara" panose="020E0502030303020204" pitchFamily="34" charset="0"/>
              </a:rPr>
              <a:t>Com base nas estimativas para </a:t>
            </a:r>
            <a:r>
              <a:rPr lang="pt-PT" sz="2200" b="1" dirty="0">
                <a:latin typeface="Candara" panose="020E0502030303020204" pitchFamily="34" charset="0"/>
              </a:rPr>
              <a:t>SLEF</a:t>
            </a:r>
            <a:r>
              <a:rPr lang="pt-PT" sz="2200" dirty="0">
                <a:latin typeface="Candara" panose="020E0502030303020204" pitchFamily="34" charset="0"/>
              </a:rPr>
              <a:t> sendo </a:t>
            </a:r>
            <a:r>
              <a:rPr lang="pt-PT" sz="2200" dirty="0">
                <a:solidFill>
                  <a:srgbClr val="FF0000"/>
                </a:solidFill>
                <a:latin typeface="Candara" panose="020E0502030303020204" pitchFamily="34" charset="0"/>
              </a:rPr>
              <a:t>?   </a:t>
            </a:r>
            <a:r>
              <a:rPr lang="pt-PT" sz="2200" dirty="0">
                <a:latin typeface="Candara" panose="020E0502030303020204" pitchFamily="34" charset="0"/>
              </a:rPr>
              <a:t>e </a:t>
            </a:r>
            <a:r>
              <a:rPr lang="pt-PT" sz="2200" b="1" dirty="0">
                <a:latin typeface="Candara" panose="020E0502030303020204" pitchFamily="34" charset="0"/>
              </a:rPr>
              <a:t>SLM</a:t>
            </a:r>
            <a:r>
              <a:rPr lang="pt-PT" sz="2200" dirty="0">
                <a:latin typeface="Candara" panose="020E0502030303020204" pitchFamily="34" charset="0"/>
              </a:rPr>
              <a:t> sendo </a:t>
            </a:r>
            <a:r>
              <a:rPr lang="pt-PT" sz="2200" dirty="0">
                <a:solidFill>
                  <a:srgbClr val="FF0000"/>
                </a:solidFill>
                <a:latin typeface="Candara" panose="020E0502030303020204" pitchFamily="34" charset="0"/>
              </a:rPr>
              <a:t>? </a:t>
            </a:r>
            <a:r>
              <a:rPr lang="pt-PT" sz="2200" dirty="0">
                <a:latin typeface="Candara" panose="020E0502030303020204" pitchFamily="34" charset="0"/>
              </a:rPr>
              <a:t>, a </a:t>
            </a:r>
            <a:r>
              <a:rPr lang="pt-PT" sz="2200" b="1" dirty="0">
                <a:latin typeface="Candara" panose="020E0502030303020204" pitchFamily="34" charset="0"/>
              </a:rPr>
              <a:t>Perda Secundária </a:t>
            </a:r>
            <a:r>
              <a:rPr lang="pt-PT" sz="2200" dirty="0">
                <a:latin typeface="Candara" panose="020E0502030303020204" pitchFamily="34" charset="0"/>
              </a:rPr>
              <a:t>propriamente dita </a:t>
            </a:r>
            <a:r>
              <a:rPr lang="pt-PT" sz="2200" b="1" dirty="0">
                <a:latin typeface="Candara" panose="020E0502030303020204" pitchFamily="34" charset="0"/>
              </a:rPr>
              <a:t>(SL) </a:t>
            </a:r>
            <a:r>
              <a:rPr lang="pt-PT" sz="2200" dirty="0">
                <a:latin typeface="Candara" panose="020E0502030303020204" pitchFamily="34" charset="0"/>
              </a:rPr>
              <a:t>seria </a:t>
            </a:r>
            <a:r>
              <a:rPr lang="pt-PT" sz="2200" dirty="0">
                <a:solidFill>
                  <a:srgbClr val="FF0000"/>
                </a:solidFill>
                <a:latin typeface="Candara" panose="020E0502030303020204" pitchFamily="34" charset="0"/>
              </a:rPr>
              <a:t>? </a:t>
            </a:r>
            <a:r>
              <a:rPr lang="pt-PT" sz="2200" dirty="0">
                <a:latin typeface="Candara" panose="020E0502030303020204" pitchFamily="34" charset="0"/>
              </a:rPr>
              <a:t>, conforme mostrado no exemplo da tabelas abaixo.</a:t>
            </a:r>
          </a:p>
          <a:p>
            <a:endParaRPr lang="pt-PT" sz="2200" dirty="0">
              <a:latin typeface="Candara" panose="020E0502030303020204" pitchFamily="34" charset="0"/>
            </a:endParaRPr>
          </a:p>
          <a:p>
            <a:endParaRPr lang="pt-PT" sz="2200" dirty="0">
              <a:latin typeface="Candara" panose="020E0502030303020204" pitchFamily="34" charset="0"/>
            </a:endParaRPr>
          </a:p>
          <a:p>
            <a:endParaRPr lang="pt-PT" sz="2200" dirty="0">
              <a:latin typeface="Candara" panose="020E0502030303020204" pitchFamily="34" charset="0"/>
            </a:endParaRPr>
          </a:p>
          <a:p>
            <a:endParaRPr lang="pt-PT" sz="2200" dirty="0">
              <a:latin typeface="Candara" panose="020E0502030303020204" pitchFamily="34" charset="0"/>
            </a:endParaRPr>
          </a:p>
          <a:p>
            <a:endParaRPr lang="pt-PT" sz="2200" dirty="0">
              <a:latin typeface="Candara" panose="020E0502030303020204" pitchFamily="34" charset="0"/>
            </a:endParaRPr>
          </a:p>
          <a:p>
            <a:pPr marL="0" indent="0">
              <a:buNone/>
            </a:pPr>
            <a:endParaRPr lang="pt-PT" sz="2200" dirty="0">
              <a:latin typeface="Candara" panose="020E0502030303020204" pitchFamily="34" charset="0"/>
            </a:endParaRPr>
          </a:p>
        </p:txBody>
      </p:sp>
      <p:graphicFrame>
        <p:nvGraphicFramePr>
          <p:cNvPr id="4" name="Tabela 5">
            <a:extLst>
              <a:ext uri="{FF2B5EF4-FFF2-40B4-BE49-F238E27FC236}">
                <a16:creationId xmlns:a16="http://schemas.microsoft.com/office/drawing/2014/main" id="{CCACD0AE-4CCF-4A14-B119-9611489E09B9}"/>
              </a:ext>
            </a:extLst>
          </p:cNvPr>
          <p:cNvGraphicFramePr>
            <a:graphicFrameLocks noGrp="1"/>
          </p:cNvGraphicFramePr>
          <p:nvPr>
            <p:extLst>
              <p:ext uri="{D42A27DB-BD31-4B8C-83A1-F6EECF244321}">
                <p14:modId xmlns:p14="http://schemas.microsoft.com/office/powerpoint/2010/main" val="4235198433"/>
              </p:ext>
            </p:extLst>
          </p:nvPr>
        </p:nvGraphicFramePr>
        <p:xfrm>
          <a:off x="1816769" y="3286085"/>
          <a:ext cx="6096000" cy="1762586"/>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3288931372"/>
                    </a:ext>
                  </a:extLst>
                </a:gridCol>
                <a:gridCol w="1219200">
                  <a:extLst>
                    <a:ext uri="{9D8B030D-6E8A-4147-A177-3AD203B41FA5}">
                      <a16:colId xmlns:a16="http://schemas.microsoft.com/office/drawing/2014/main" val="2534738987"/>
                    </a:ext>
                  </a:extLst>
                </a:gridCol>
                <a:gridCol w="1219200">
                  <a:extLst>
                    <a:ext uri="{9D8B030D-6E8A-4147-A177-3AD203B41FA5}">
                      <a16:colId xmlns:a16="http://schemas.microsoft.com/office/drawing/2014/main" val="886567589"/>
                    </a:ext>
                  </a:extLst>
                </a:gridCol>
                <a:gridCol w="1219200">
                  <a:extLst>
                    <a:ext uri="{9D8B030D-6E8A-4147-A177-3AD203B41FA5}">
                      <a16:colId xmlns:a16="http://schemas.microsoft.com/office/drawing/2014/main" val="195065490"/>
                    </a:ext>
                  </a:extLst>
                </a:gridCol>
                <a:gridCol w="1219200">
                  <a:extLst>
                    <a:ext uri="{9D8B030D-6E8A-4147-A177-3AD203B41FA5}">
                      <a16:colId xmlns:a16="http://schemas.microsoft.com/office/drawing/2014/main" val="4210287619"/>
                    </a:ext>
                  </a:extLst>
                </a:gridCol>
              </a:tblGrid>
              <a:tr h="356588">
                <a:tc>
                  <a:txBody>
                    <a:bodyPr/>
                    <a:lstStyle/>
                    <a:p>
                      <a:pPr algn="ctr"/>
                      <a:r>
                        <a:rPr lang="pt-PT" b="0" dirty="0">
                          <a:solidFill>
                            <a:schemeClr val="tx1"/>
                          </a:solidFill>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b="0" dirty="0">
                          <a:solidFill>
                            <a:schemeClr val="tx1"/>
                          </a:solidFill>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b="0" dirty="0">
                          <a:solidFill>
                            <a:schemeClr val="tx1"/>
                          </a:solidFill>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b="0" dirty="0">
                          <a:solidFill>
                            <a:schemeClr val="tx1"/>
                          </a:solidFill>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pt-PT" b="0" dirty="0">
                          <a:solidFill>
                            <a:schemeClr val="tx1"/>
                          </a:solidFill>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417923888"/>
                  </a:ext>
                </a:extLst>
              </a:tr>
              <a:tr h="326873">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dirty="0">
                          <a:solidFill>
                            <a:schemeClr val="tx1"/>
                          </a:solidFill>
                          <a:latin typeface="Candara" panose="020E0502030303020204" pitchFamily="34" charset="0"/>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625073438"/>
                  </a:ext>
                </a:extLst>
              </a:tr>
              <a:tr h="326873">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58719124"/>
                  </a:ext>
                </a:extLst>
              </a:tr>
              <a:tr h="326873">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334946182"/>
                  </a:ext>
                </a:extLst>
              </a:tr>
              <a:tr h="390986">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extLst>
                  <a:ext uri="{0D108BD9-81ED-4DB2-BD59-A6C34878D82A}">
                    <a16:rowId xmlns:a16="http://schemas.microsoft.com/office/drawing/2014/main" val="165194086"/>
                  </a:ext>
                </a:extLst>
              </a:tr>
            </a:tbl>
          </a:graphicData>
        </a:graphic>
      </p:graphicFrame>
      <p:sp>
        <p:nvSpPr>
          <p:cNvPr id="8" name="CaixaDeTexto 7">
            <a:extLst>
              <a:ext uri="{FF2B5EF4-FFF2-40B4-BE49-F238E27FC236}">
                <a16:creationId xmlns:a16="http://schemas.microsoft.com/office/drawing/2014/main" id="{33525411-7757-404B-B8D5-3A84B01C8F5E}"/>
              </a:ext>
            </a:extLst>
          </p:cNvPr>
          <p:cNvSpPr txBox="1"/>
          <p:nvPr/>
        </p:nvSpPr>
        <p:spPr>
          <a:xfrm>
            <a:off x="3544453" y="2817482"/>
            <a:ext cx="3672408"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Secondary</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Loss</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b="1" i="0" u="none" strike="noStrike" kern="1200" cap="none" spc="0" normalizeH="0" baseline="0" noProof="0" dirty="0">
                <a:ln>
                  <a:noFill/>
                </a:ln>
                <a:effectLst/>
                <a:uLnTx/>
                <a:uFillTx/>
                <a:latin typeface="Candara" panose="020E0502030303020204" pitchFamily="34" charset="0"/>
                <a:ea typeface="+mn-ea"/>
                <a:cs typeface="+mn-cs"/>
              </a:rPr>
              <a:t>SL</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9" name="CaixaDeTexto 8">
            <a:extLst>
              <a:ext uri="{FF2B5EF4-FFF2-40B4-BE49-F238E27FC236}">
                <a16:creationId xmlns:a16="http://schemas.microsoft.com/office/drawing/2014/main" id="{9498430A-DC6E-4463-B84F-D16734EB3517}"/>
              </a:ext>
            </a:extLst>
          </p:cNvPr>
          <p:cNvSpPr txBox="1"/>
          <p:nvPr/>
        </p:nvSpPr>
        <p:spPr>
          <a:xfrm>
            <a:off x="2699792" y="5275077"/>
            <a:ext cx="4762001"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Secondary</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Loss</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Event</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Frequency</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b="1" i="0" u="none" strike="noStrike" kern="1200" cap="none" spc="0" normalizeH="0" baseline="0" noProof="0" dirty="0">
                <a:ln>
                  <a:noFill/>
                </a:ln>
                <a:effectLst/>
                <a:uLnTx/>
                <a:uFillTx/>
                <a:latin typeface="Candara" panose="020E0502030303020204" pitchFamily="34" charset="0"/>
                <a:ea typeface="+mn-ea"/>
                <a:cs typeface="+mn-cs"/>
              </a:rPr>
              <a:t>SLEF</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0" name="CaixaDeTexto 9">
            <a:extLst>
              <a:ext uri="{FF2B5EF4-FFF2-40B4-BE49-F238E27FC236}">
                <a16:creationId xmlns:a16="http://schemas.microsoft.com/office/drawing/2014/main" id="{5A509658-CD51-4F4D-A6F5-64CE0261D5E0}"/>
              </a:ext>
            </a:extLst>
          </p:cNvPr>
          <p:cNvSpPr txBox="1"/>
          <p:nvPr/>
        </p:nvSpPr>
        <p:spPr>
          <a:xfrm rot="16200000">
            <a:off x="-1234996" y="3321079"/>
            <a:ext cx="4762001"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Secondary</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Loss</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Magnitude (</a:t>
            </a:r>
            <a:r>
              <a:rPr kumimoji="0" lang="pt-PT" sz="1800" b="1" i="0" u="none" strike="noStrike" kern="1200" cap="none" spc="0" normalizeH="0" baseline="0" noProof="0" dirty="0">
                <a:ln>
                  <a:noFill/>
                </a:ln>
                <a:effectLst/>
                <a:uLnTx/>
                <a:uFillTx/>
                <a:latin typeface="Candara" panose="020E0502030303020204" pitchFamily="34" charset="0"/>
                <a:ea typeface="+mn-ea"/>
                <a:cs typeface="+mn-cs"/>
              </a:rPr>
              <a:t>SLM</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1" name="CaixaDeTexto 10">
            <a:extLst>
              <a:ext uri="{FF2B5EF4-FFF2-40B4-BE49-F238E27FC236}">
                <a16:creationId xmlns:a16="http://schemas.microsoft.com/office/drawing/2014/main" id="{D139DEC8-03E4-4628-A0E2-8DD354624E70}"/>
              </a:ext>
            </a:extLst>
          </p:cNvPr>
          <p:cNvSpPr txBox="1"/>
          <p:nvPr/>
        </p:nvSpPr>
        <p:spPr>
          <a:xfrm>
            <a:off x="2248817" y="5015298"/>
            <a:ext cx="5663952"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VL                    L                      M                     H                    VH</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3" name="CaixaDeTexto 12">
            <a:extLst>
              <a:ext uri="{FF2B5EF4-FFF2-40B4-BE49-F238E27FC236}">
                <a16:creationId xmlns:a16="http://schemas.microsoft.com/office/drawing/2014/main" id="{DBE5327E-69A1-440A-B6EB-9F4532C9B3FC}"/>
              </a:ext>
            </a:extLst>
          </p:cNvPr>
          <p:cNvSpPr txBox="1"/>
          <p:nvPr/>
        </p:nvSpPr>
        <p:spPr>
          <a:xfrm>
            <a:off x="1309708" y="4672838"/>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VL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4" name="CaixaDeTexto 13">
            <a:extLst>
              <a:ext uri="{FF2B5EF4-FFF2-40B4-BE49-F238E27FC236}">
                <a16:creationId xmlns:a16="http://schemas.microsoft.com/office/drawing/2014/main" id="{3CA2AA42-375D-4BAF-9D22-34494644AD31}"/>
              </a:ext>
            </a:extLst>
          </p:cNvPr>
          <p:cNvSpPr txBox="1"/>
          <p:nvPr/>
        </p:nvSpPr>
        <p:spPr>
          <a:xfrm>
            <a:off x="1365763" y="4303506"/>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L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5" name="CaixaDeTexto 14">
            <a:extLst>
              <a:ext uri="{FF2B5EF4-FFF2-40B4-BE49-F238E27FC236}">
                <a16:creationId xmlns:a16="http://schemas.microsoft.com/office/drawing/2014/main" id="{5F877E4A-A1D0-4FDE-9AC8-E582B5289777}"/>
              </a:ext>
            </a:extLst>
          </p:cNvPr>
          <p:cNvSpPr txBox="1"/>
          <p:nvPr/>
        </p:nvSpPr>
        <p:spPr>
          <a:xfrm>
            <a:off x="1311694" y="3953758"/>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M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6" name="CaixaDeTexto 15">
            <a:extLst>
              <a:ext uri="{FF2B5EF4-FFF2-40B4-BE49-F238E27FC236}">
                <a16:creationId xmlns:a16="http://schemas.microsoft.com/office/drawing/2014/main" id="{B29F1451-2C7A-4F63-9703-AE178B9A4BC4}"/>
              </a:ext>
            </a:extLst>
          </p:cNvPr>
          <p:cNvSpPr txBox="1"/>
          <p:nvPr/>
        </p:nvSpPr>
        <p:spPr>
          <a:xfrm>
            <a:off x="1347214" y="3640928"/>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H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7" name="CaixaDeTexto 16">
            <a:extLst>
              <a:ext uri="{FF2B5EF4-FFF2-40B4-BE49-F238E27FC236}">
                <a16:creationId xmlns:a16="http://schemas.microsoft.com/office/drawing/2014/main" id="{A4B1E9E9-3690-41BB-B826-430626C7B621}"/>
              </a:ext>
            </a:extLst>
          </p:cNvPr>
          <p:cNvSpPr txBox="1"/>
          <p:nvPr/>
        </p:nvSpPr>
        <p:spPr>
          <a:xfrm>
            <a:off x="1264533" y="3291180"/>
            <a:ext cx="497634"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VH </a:t>
            </a:r>
            <a:endParaRPr kumimoji="0" lang="pt-PT" sz="1800" i="0" u="none" strike="noStrike" kern="1200" cap="none" spc="0" normalizeH="0" baseline="0" noProof="0" dirty="0">
              <a:ln>
                <a:noFill/>
              </a:ln>
              <a:effectLst/>
              <a:uLnTx/>
              <a:uFillTx/>
              <a:latin typeface="Arial" pitchFamily="-1" charset="0"/>
              <a:ea typeface="+mn-ea"/>
              <a:cs typeface="+mn-cs"/>
            </a:endParaRPr>
          </a:p>
        </p:txBody>
      </p:sp>
      <p:pic>
        <p:nvPicPr>
          <p:cNvPr id="18" name="Imagem 17">
            <a:extLst>
              <a:ext uri="{FF2B5EF4-FFF2-40B4-BE49-F238E27FC236}">
                <a16:creationId xmlns:a16="http://schemas.microsoft.com/office/drawing/2014/main" id="{63971A1B-08D4-4A0B-9662-11A33ACF0B4A}"/>
              </a:ext>
            </a:extLst>
          </p:cNvPr>
          <p:cNvPicPr>
            <a:picLocks noChangeAspect="1"/>
          </p:cNvPicPr>
          <p:nvPr/>
        </p:nvPicPr>
        <p:blipFill>
          <a:blip r:embed="rId2"/>
          <a:stretch>
            <a:fillRect/>
          </a:stretch>
        </p:blipFill>
        <p:spPr>
          <a:xfrm>
            <a:off x="7164288" y="83590"/>
            <a:ext cx="1975434" cy="1041154"/>
          </a:xfrm>
          <a:prstGeom prst="rect">
            <a:avLst/>
          </a:prstGeom>
        </p:spPr>
      </p:pic>
    </p:spTree>
    <p:extLst>
      <p:ext uri="{BB962C8B-B14F-4D97-AF65-F5344CB8AC3E}">
        <p14:creationId xmlns:p14="http://schemas.microsoft.com/office/powerpoint/2010/main" val="11201438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216D21-CBE8-4309-AFA8-A35FA2B979E3}"/>
              </a:ext>
            </a:extLst>
          </p:cNvPr>
          <p:cNvSpPr>
            <a:spLocks noGrp="1"/>
          </p:cNvSpPr>
          <p:nvPr>
            <p:ph type="title"/>
          </p:nvPr>
        </p:nvSpPr>
        <p:spPr/>
        <p:txBody>
          <a:bodyPr/>
          <a:lstStyle/>
          <a:p>
            <a:r>
              <a:rPr lang="pt-PT" sz="2800" dirty="0"/>
              <a:t>Processo de Análise FAIR</a:t>
            </a:r>
            <a:br>
              <a:rPr lang="pt-PT" sz="2800" dirty="0"/>
            </a:br>
            <a:r>
              <a:rPr lang="pt-PT" sz="2400" dirty="0"/>
              <a:t>Etapa 3: avaliar a magnitude da perda (LM)</a:t>
            </a:r>
          </a:p>
        </p:txBody>
      </p:sp>
      <p:sp>
        <p:nvSpPr>
          <p:cNvPr id="3" name="Marcador de Posição de Conteúdo 2">
            <a:extLst>
              <a:ext uri="{FF2B5EF4-FFF2-40B4-BE49-F238E27FC236}">
                <a16:creationId xmlns:a16="http://schemas.microsoft.com/office/drawing/2014/main" id="{BC546C6C-7E91-471B-B653-065A69395087}"/>
              </a:ext>
            </a:extLst>
          </p:cNvPr>
          <p:cNvSpPr>
            <a:spLocks noGrp="1"/>
          </p:cNvSpPr>
          <p:nvPr>
            <p:ph idx="1"/>
          </p:nvPr>
        </p:nvSpPr>
        <p:spPr>
          <a:xfrm>
            <a:off x="0" y="2038653"/>
            <a:ext cx="8928992" cy="4351338"/>
          </a:xfrm>
        </p:spPr>
        <p:txBody>
          <a:bodyPr/>
          <a:lstStyle/>
          <a:p>
            <a:r>
              <a:rPr lang="pt-PT" sz="2200" dirty="0">
                <a:latin typeface="Candara" panose="020E0502030303020204" pitchFamily="34" charset="0"/>
              </a:rPr>
              <a:t>Neste cenário de exemplo, dado uma </a:t>
            </a:r>
            <a:r>
              <a:rPr lang="pt-PT" sz="2200" b="1" dirty="0">
                <a:latin typeface="Candara" panose="020E0502030303020204" pitchFamily="34" charset="0"/>
              </a:rPr>
              <a:t>PLM</a:t>
            </a:r>
            <a:r>
              <a:rPr lang="pt-PT" sz="2200" dirty="0">
                <a:latin typeface="Candara" panose="020E0502030303020204" pitchFamily="34" charset="0"/>
              </a:rPr>
              <a:t> de </a:t>
            </a:r>
            <a:r>
              <a:rPr lang="pt-PT" sz="2200" dirty="0">
                <a:solidFill>
                  <a:srgbClr val="FF0000"/>
                </a:solidFill>
                <a:latin typeface="Candara" panose="020E0502030303020204" pitchFamily="34" charset="0"/>
              </a:rPr>
              <a:t>?</a:t>
            </a:r>
            <a:r>
              <a:rPr lang="pt-PT" sz="2200" dirty="0">
                <a:latin typeface="Candara" panose="020E0502030303020204" pitchFamily="34" charset="0"/>
              </a:rPr>
              <a:t> e </a:t>
            </a:r>
            <a:r>
              <a:rPr lang="pt-PT" sz="2200" b="1" dirty="0">
                <a:latin typeface="Candara" panose="020E0502030303020204" pitchFamily="34" charset="0"/>
              </a:rPr>
              <a:t>SL</a:t>
            </a:r>
            <a:r>
              <a:rPr lang="pt-PT" sz="2200" dirty="0">
                <a:latin typeface="Candara" panose="020E0502030303020204" pitchFamily="34" charset="0"/>
              </a:rPr>
              <a:t> ?, a Magnitude da Perda (LM) provavelmente seria </a:t>
            </a:r>
            <a:r>
              <a:rPr lang="pt-PT" sz="2200" dirty="0">
                <a:solidFill>
                  <a:srgbClr val="FF0000"/>
                </a:solidFill>
                <a:latin typeface="Candara" panose="020E0502030303020204" pitchFamily="34" charset="0"/>
              </a:rPr>
              <a:t>?</a:t>
            </a:r>
            <a:r>
              <a:rPr lang="pt-PT" sz="2200" dirty="0">
                <a:latin typeface="Candara" panose="020E0502030303020204" pitchFamily="34" charset="0"/>
              </a:rPr>
              <a:t>, com base na matriz abaixo</a:t>
            </a:r>
          </a:p>
          <a:p>
            <a:endParaRPr lang="pt-PT" dirty="0"/>
          </a:p>
        </p:txBody>
      </p:sp>
      <p:graphicFrame>
        <p:nvGraphicFramePr>
          <p:cNvPr id="7" name="Tabela 5">
            <a:extLst>
              <a:ext uri="{FF2B5EF4-FFF2-40B4-BE49-F238E27FC236}">
                <a16:creationId xmlns:a16="http://schemas.microsoft.com/office/drawing/2014/main" id="{78DC82C2-EE74-4708-9738-1857055FB688}"/>
              </a:ext>
            </a:extLst>
          </p:cNvPr>
          <p:cNvGraphicFramePr>
            <a:graphicFrameLocks noGrp="1"/>
          </p:cNvGraphicFramePr>
          <p:nvPr>
            <p:extLst>
              <p:ext uri="{D42A27DB-BD31-4B8C-83A1-F6EECF244321}">
                <p14:modId xmlns:p14="http://schemas.microsoft.com/office/powerpoint/2010/main" val="3764958317"/>
              </p:ext>
            </p:extLst>
          </p:nvPr>
        </p:nvGraphicFramePr>
        <p:xfrm>
          <a:off x="1709428" y="3501008"/>
          <a:ext cx="6096000" cy="1762586"/>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3288931372"/>
                    </a:ext>
                  </a:extLst>
                </a:gridCol>
                <a:gridCol w="1219200">
                  <a:extLst>
                    <a:ext uri="{9D8B030D-6E8A-4147-A177-3AD203B41FA5}">
                      <a16:colId xmlns:a16="http://schemas.microsoft.com/office/drawing/2014/main" val="2534738987"/>
                    </a:ext>
                  </a:extLst>
                </a:gridCol>
                <a:gridCol w="1219200">
                  <a:extLst>
                    <a:ext uri="{9D8B030D-6E8A-4147-A177-3AD203B41FA5}">
                      <a16:colId xmlns:a16="http://schemas.microsoft.com/office/drawing/2014/main" val="886567589"/>
                    </a:ext>
                  </a:extLst>
                </a:gridCol>
                <a:gridCol w="1219200">
                  <a:extLst>
                    <a:ext uri="{9D8B030D-6E8A-4147-A177-3AD203B41FA5}">
                      <a16:colId xmlns:a16="http://schemas.microsoft.com/office/drawing/2014/main" val="195065490"/>
                    </a:ext>
                  </a:extLst>
                </a:gridCol>
                <a:gridCol w="1219200">
                  <a:extLst>
                    <a:ext uri="{9D8B030D-6E8A-4147-A177-3AD203B41FA5}">
                      <a16:colId xmlns:a16="http://schemas.microsoft.com/office/drawing/2014/main" val="4210287619"/>
                    </a:ext>
                  </a:extLst>
                </a:gridCol>
              </a:tblGrid>
              <a:tr h="356588">
                <a:tc>
                  <a:txBody>
                    <a:bodyPr/>
                    <a:lstStyle/>
                    <a:p>
                      <a:pPr algn="ctr"/>
                      <a:r>
                        <a:rPr lang="pt-PT" b="0" dirty="0">
                          <a:solidFill>
                            <a:schemeClr val="tx1"/>
                          </a:solidFill>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b="0" dirty="0">
                          <a:solidFill>
                            <a:schemeClr val="tx1"/>
                          </a:solidFill>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a:r>
                        <a:rPr lang="pt-PT" b="0" dirty="0">
                          <a:solidFill>
                            <a:schemeClr val="tx1"/>
                          </a:solidFill>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b="0" dirty="0">
                          <a:solidFill>
                            <a:schemeClr val="tx1"/>
                          </a:solidFill>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b="0" dirty="0">
                          <a:solidFill>
                            <a:schemeClr val="tx1"/>
                          </a:solidFill>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417923888"/>
                  </a:ext>
                </a:extLst>
              </a:tr>
              <a:tr h="326873">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dirty="0">
                          <a:solidFill>
                            <a:schemeClr val="tx1"/>
                          </a:solidFill>
                          <a:latin typeface="Candara" panose="020E0502030303020204" pitchFamily="34" charset="0"/>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a:r>
                        <a:rPr lang="pt-PT" sz="1600" b="0" dirty="0">
                          <a:solidFill>
                            <a:schemeClr val="tx1"/>
                          </a:solidFill>
                          <a:latin typeface="Candara" panose="020E0502030303020204" pitchFamily="34" charset="0"/>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600" b="0" dirty="0">
                          <a:solidFill>
                            <a:schemeClr val="tx1"/>
                          </a:solidFill>
                          <a:latin typeface="Candara" panose="020E0502030303020204" pitchFamily="34" charset="0"/>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625073438"/>
                  </a:ext>
                </a:extLst>
              </a:tr>
              <a:tr h="326873">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dirty="0">
                          <a:solidFill>
                            <a:schemeClr val="tx1"/>
                          </a:solidFill>
                          <a:latin typeface="Candara" panose="020E0502030303020204" pitchFamily="34" charset="0"/>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a:r>
                        <a:rPr lang="pt-PT" sz="1600" b="0" dirty="0">
                          <a:solidFill>
                            <a:schemeClr val="tx1"/>
                          </a:solidFill>
                          <a:latin typeface="Candara" panose="020E0502030303020204" pitchFamily="34" charset="0"/>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58719124"/>
                  </a:ext>
                </a:extLst>
              </a:tr>
              <a:tr h="326873">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VL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dirty="0">
                          <a:solidFill>
                            <a:schemeClr val="tx1"/>
                          </a:solidFill>
                          <a:latin typeface="Candara" panose="020E0502030303020204" pitchFamily="34" charset="0"/>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334946182"/>
                  </a:ext>
                </a:extLst>
              </a:tr>
              <a:tr h="390986">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65194086"/>
                  </a:ext>
                </a:extLst>
              </a:tr>
            </a:tbl>
          </a:graphicData>
        </a:graphic>
      </p:graphicFrame>
      <p:sp>
        <p:nvSpPr>
          <p:cNvPr id="8" name="CaixaDeTexto 7">
            <a:extLst>
              <a:ext uri="{FF2B5EF4-FFF2-40B4-BE49-F238E27FC236}">
                <a16:creationId xmlns:a16="http://schemas.microsoft.com/office/drawing/2014/main" id="{C64F4641-2A39-460E-A570-1B2BC56E9057}"/>
              </a:ext>
            </a:extLst>
          </p:cNvPr>
          <p:cNvSpPr txBox="1"/>
          <p:nvPr/>
        </p:nvSpPr>
        <p:spPr>
          <a:xfrm>
            <a:off x="3203848" y="3069687"/>
            <a:ext cx="3672408"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Loss</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Magnitude (</a:t>
            </a:r>
            <a:r>
              <a:rPr kumimoji="0" lang="pt-PT" sz="1800" b="1" i="0" u="none" strike="noStrike" kern="1200" cap="none" spc="0" normalizeH="0" baseline="0" noProof="0" dirty="0">
                <a:ln>
                  <a:noFill/>
                </a:ln>
                <a:effectLst/>
                <a:uLnTx/>
                <a:uFillTx/>
                <a:latin typeface="Candara" panose="020E0502030303020204" pitchFamily="34" charset="0"/>
                <a:ea typeface="+mn-ea"/>
                <a:cs typeface="+mn-cs"/>
              </a:rPr>
              <a:t>LM</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9" name="CaixaDeTexto 8">
            <a:extLst>
              <a:ext uri="{FF2B5EF4-FFF2-40B4-BE49-F238E27FC236}">
                <a16:creationId xmlns:a16="http://schemas.microsoft.com/office/drawing/2014/main" id="{FBED1D53-0385-49F4-ACA1-19784FA5BB65}"/>
              </a:ext>
            </a:extLst>
          </p:cNvPr>
          <p:cNvSpPr txBox="1"/>
          <p:nvPr/>
        </p:nvSpPr>
        <p:spPr>
          <a:xfrm>
            <a:off x="3779912" y="5535177"/>
            <a:ext cx="2160240"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Secondary</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Loss</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b="1" i="0" u="none" strike="noStrike" kern="1200" cap="none" spc="0" normalizeH="0" baseline="0" noProof="0" dirty="0">
                <a:ln>
                  <a:noFill/>
                </a:ln>
                <a:effectLst/>
                <a:uLnTx/>
                <a:uFillTx/>
                <a:latin typeface="Candara" panose="020E0502030303020204" pitchFamily="34" charset="0"/>
                <a:ea typeface="+mn-ea"/>
                <a:cs typeface="+mn-cs"/>
              </a:rPr>
              <a:t>SL</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0" name="CaixaDeTexto 9">
            <a:extLst>
              <a:ext uri="{FF2B5EF4-FFF2-40B4-BE49-F238E27FC236}">
                <a16:creationId xmlns:a16="http://schemas.microsoft.com/office/drawing/2014/main" id="{BFD7B061-0719-4BF6-8EC9-6275B91EAB6B}"/>
              </a:ext>
            </a:extLst>
          </p:cNvPr>
          <p:cNvSpPr txBox="1"/>
          <p:nvPr/>
        </p:nvSpPr>
        <p:spPr>
          <a:xfrm>
            <a:off x="2104801" y="5216303"/>
            <a:ext cx="5663952"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VL                    L                      M                     H                    VH</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1" name="CaixaDeTexto 10">
            <a:extLst>
              <a:ext uri="{FF2B5EF4-FFF2-40B4-BE49-F238E27FC236}">
                <a16:creationId xmlns:a16="http://schemas.microsoft.com/office/drawing/2014/main" id="{5CCD366A-1F9A-4CFA-8CB4-614D27E81588}"/>
              </a:ext>
            </a:extLst>
          </p:cNvPr>
          <p:cNvSpPr txBox="1"/>
          <p:nvPr/>
        </p:nvSpPr>
        <p:spPr>
          <a:xfrm rot="16200000">
            <a:off x="-1340174" y="3315596"/>
            <a:ext cx="4762001"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Primary</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Loss</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Magnitude (</a:t>
            </a:r>
            <a:r>
              <a:rPr kumimoji="0" lang="pt-PT" sz="1800" b="1" i="0" u="none" strike="noStrike" kern="1200" cap="none" spc="0" normalizeH="0" baseline="0" noProof="0" dirty="0">
                <a:ln>
                  <a:noFill/>
                </a:ln>
                <a:effectLst/>
                <a:uLnTx/>
                <a:uFillTx/>
                <a:latin typeface="Candara" panose="020E0502030303020204" pitchFamily="34" charset="0"/>
                <a:ea typeface="+mn-ea"/>
                <a:cs typeface="+mn-cs"/>
              </a:rPr>
              <a:t>PLM</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2" name="CaixaDeTexto 11">
            <a:extLst>
              <a:ext uri="{FF2B5EF4-FFF2-40B4-BE49-F238E27FC236}">
                <a16:creationId xmlns:a16="http://schemas.microsoft.com/office/drawing/2014/main" id="{FEAD70AC-F96F-413E-8025-C0FE69F23115}"/>
              </a:ext>
            </a:extLst>
          </p:cNvPr>
          <p:cNvSpPr txBox="1"/>
          <p:nvPr/>
        </p:nvSpPr>
        <p:spPr>
          <a:xfrm>
            <a:off x="1270132" y="4881993"/>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VL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3" name="CaixaDeTexto 12">
            <a:extLst>
              <a:ext uri="{FF2B5EF4-FFF2-40B4-BE49-F238E27FC236}">
                <a16:creationId xmlns:a16="http://schemas.microsoft.com/office/drawing/2014/main" id="{AEAB4A3F-5E4F-4F29-BAE0-439B1ABC2603}"/>
              </a:ext>
            </a:extLst>
          </p:cNvPr>
          <p:cNvSpPr txBox="1"/>
          <p:nvPr/>
        </p:nvSpPr>
        <p:spPr>
          <a:xfrm>
            <a:off x="1314773" y="4525166"/>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L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4" name="CaixaDeTexto 13">
            <a:extLst>
              <a:ext uri="{FF2B5EF4-FFF2-40B4-BE49-F238E27FC236}">
                <a16:creationId xmlns:a16="http://schemas.microsoft.com/office/drawing/2014/main" id="{80389AEF-7D12-4DFD-A108-E529A78451BE}"/>
              </a:ext>
            </a:extLst>
          </p:cNvPr>
          <p:cNvSpPr txBox="1"/>
          <p:nvPr/>
        </p:nvSpPr>
        <p:spPr>
          <a:xfrm>
            <a:off x="1270132" y="4185248"/>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M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5" name="CaixaDeTexto 14">
            <a:extLst>
              <a:ext uri="{FF2B5EF4-FFF2-40B4-BE49-F238E27FC236}">
                <a16:creationId xmlns:a16="http://schemas.microsoft.com/office/drawing/2014/main" id="{C13211F1-E6C6-4200-ABCA-B3047F9FA839}"/>
              </a:ext>
            </a:extLst>
          </p:cNvPr>
          <p:cNvSpPr txBox="1"/>
          <p:nvPr/>
        </p:nvSpPr>
        <p:spPr>
          <a:xfrm>
            <a:off x="1292453" y="3852173"/>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H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6" name="CaixaDeTexto 15">
            <a:extLst>
              <a:ext uri="{FF2B5EF4-FFF2-40B4-BE49-F238E27FC236}">
                <a16:creationId xmlns:a16="http://schemas.microsoft.com/office/drawing/2014/main" id="{8477192A-037B-4FCD-822E-BBAC869D7A10}"/>
              </a:ext>
            </a:extLst>
          </p:cNvPr>
          <p:cNvSpPr txBox="1"/>
          <p:nvPr/>
        </p:nvSpPr>
        <p:spPr>
          <a:xfrm>
            <a:off x="1229398" y="3500970"/>
            <a:ext cx="497634"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VH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17" name="Retângulo 16">
            <a:extLst>
              <a:ext uri="{FF2B5EF4-FFF2-40B4-BE49-F238E27FC236}">
                <a16:creationId xmlns:a16="http://schemas.microsoft.com/office/drawing/2014/main" id="{9F5F4947-662D-48C4-AD05-46D4FAEAED43}"/>
              </a:ext>
            </a:extLst>
          </p:cNvPr>
          <p:cNvSpPr/>
          <p:nvPr/>
        </p:nvSpPr>
        <p:spPr>
          <a:xfrm>
            <a:off x="1675892" y="1184003"/>
            <a:ext cx="5472608" cy="64549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2000" b="1"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LM</a:t>
            </a:r>
            <a:r>
              <a:rPr kumimoji="0" lang="pt-PT" sz="2000" b="0"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 = </a:t>
            </a:r>
            <a:r>
              <a:rPr kumimoji="0" lang="pt-PT" sz="2000" b="1"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PLM</a:t>
            </a:r>
            <a:r>
              <a:rPr kumimoji="0" lang="pt-PT" sz="2000" b="0"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 + </a:t>
            </a:r>
            <a:r>
              <a:rPr kumimoji="0" lang="pt-PT" sz="2000" b="1"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SL (SLEF       SLM</a:t>
            </a:r>
            <a:r>
              <a:rPr kumimoji="0" lang="pt-PT" sz="2000" b="0" i="0" u="none" strike="noStrike" kern="1200" cap="none" spc="0" normalizeH="0" baseline="0" noProof="0" dirty="0">
                <a:ln>
                  <a:noFill/>
                </a:ln>
                <a:solidFill>
                  <a:prstClr val="black">
                    <a:lumMod val="95000"/>
                    <a:lumOff val="5000"/>
                  </a:prstClr>
                </a:solidFill>
                <a:effectLst/>
                <a:uLnTx/>
                <a:uFillTx/>
                <a:latin typeface="Candara" panose="020E0502030303020204" pitchFamily="34" charset="0"/>
                <a:ea typeface="+mn-ea"/>
                <a:cs typeface="+mn-cs"/>
              </a:rPr>
              <a:t>)</a:t>
            </a:r>
          </a:p>
        </p:txBody>
      </p:sp>
      <p:cxnSp>
        <p:nvCxnSpPr>
          <p:cNvPr id="18" name="Conexão reta unidirecional 17">
            <a:extLst>
              <a:ext uri="{FF2B5EF4-FFF2-40B4-BE49-F238E27FC236}">
                <a16:creationId xmlns:a16="http://schemas.microsoft.com/office/drawing/2014/main" id="{A6E96931-6D61-4372-A598-481088A4963F}"/>
              </a:ext>
            </a:extLst>
          </p:cNvPr>
          <p:cNvCxnSpPr/>
          <p:nvPr/>
        </p:nvCxnSpPr>
        <p:spPr>
          <a:xfrm>
            <a:off x="5078798" y="1529697"/>
            <a:ext cx="28803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28366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EB36A6-EFEB-4DED-9FF0-8908569C6714}"/>
              </a:ext>
            </a:extLst>
          </p:cNvPr>
          <p:cNvSpPr>
            <a:spLocks noGrp="1"/>
          </p:cNvSpPr>
          <p:nvPr>
            <p:ph type="title"/>
          </p:nvPr>
        </p:nvSpPr>
        <p:spPr/>
        <p:txBody>
          <a:bodyPr>
            <a:normAutofit/>
          </a:bodyPr>
          <a:lstStyle/>
          <a:p>
            <a:r>
              <a:rPr lang="pt-PT" sz="2800" dirty="0"/>
              <a:t>Processo de Análise FAIR</a:t>
            </a:r>
            <a:br>
              <a:rPr lang="pt-PT" sz="2800" dirty="0"/>
            </a:br>
            <a:r>
              <a:rPr lang="pt-PT" sz="2400" dirty="0">
                <a:solidFill>
                  <a:srgbClr val="7030A0"/>
                </a:solidFill>
              </a:rPr>
              <a:t>Etapa 4. Determinar e Articular Risco</a:t>
            </a:r>
          </a:p>
        </p:txBody>
      </p:sp>
      <p:sp>
        <p:nvSpPr>
          <p:cNvPr id="3" name="Marcador de Posição de Conteúdo 2">
            <a:extLst>
              <a:ext uri="{FF2B5EF4-FFF2-40B4-BE49-F238E27FC236}">
                <a16:creationId xmlns:a16="http://schemas.microsoft.com/office/drawing/2014/main" id="{1E0A5C0B-AF2C-4115-ABB0-3226B5633A4E}"/>
              </a:ext>
            </a:extLst>
          </p:cNvPr>
          <p:cNvSpPr>
            <a:spLocks noGrp="1"/>
          </p:cNvSpPr>
          <p:nvPr>
            <p:ph idx="1"/>
          </p:nvPr>
        </p:nvSpPr>
        <p:spPr>
          <a:xfrm>
            <a:off x="-20905" y="1152835"/>
            <a:ext cx="9158808" cy="5356081"/>
          </a:xfrm>
        </p:spPr>
        <p:txBody>
          <a:bodyPr>
            <a:normAutofit/>
          </a:bodyPr>
          <a:lstStyle/>
          <a:p>
            <a:pPr marL="269875" indent="-269875" algn="just">
              <a:lnSpc>
                <a:spcPct val="110000"/>
              </a:lnSpc>
              <a:spcBef>
                <a:spcPts val="600"/>
              </a:spcBef>
            </a:pPr>
            <a:r>
              <a:rPr lang="pt-PT" sz="2000" dirty="0">
                <a:latin typeface="Candara" panose="020E0502030303020204" pitchFamily="34" charset="0"/>
              </a:rPr>
              <a:t>Assumindo que o exemplo de matriz foi “aprovado” pela liderança da Organização, o </a:t>
            </a:r>
            <a:r>
              <a:rPr lang="pt-PT" sz="2000" b="1" dirty="0">
                <a:latin typeface="Candara" panose="020E0502030303020204" pitchFamily="34" charset="0"/>
              </a:rPr>
              <a:t>Risco</a:t>
            </a:r>
            <a:r>
              <a:rPr lang="pt-PT" sz="2000" dirty="0">
                <a:latin typeface="Candara" panose="020E0502030303020204" pitchFamily="34" charset="0"/>
              </a:rPr>
              <a:t> associado a este cenário seria </a:t>
            </a:r>
            <a:r>
              <a:rPr lang="pt-PT" sz="2000" b="1" dirty="0">
                <a:solidFill>
                  <a:srgbClr val="FF0000"/>
                </a:solidFill>
                <a:latin typeface="Candara" panose="020E0502030303020204" pitchFamily="34" charset="0"/>
              </a:rPr>
              <a:t>?</a:t>
            </a:r>
            <a:r>
              <a:rPr lang="pt-PT" sz="2000" dirty="0">
                <a:solidFill>
                  <a:srgbClr val="FF0000"/>
                </a:solidFill>
                <a:latin typeface="Candara" panose="020E0502030303020204" pitchFamily="34" charset="0"/>
              </a:rPr>
              <a:t> </a:t>
            </a:r>
            <a:r>
              <a:rPr lang="pt-PT" sz="2000" dirty="0">
                <a:latin typeface="Candara" panose="020E0502030303020204" pitchFamily="34" charset="0"/>
              </a:rPr>
              <a:t>– com base numa provável </a:t>
            </a:r>
            <a:r>
              <a:rPr lang="pt-PT" sz="2000" b="1" dirty="0">
                <a:latin typeface="Candara" panose="020E0502030303020204" pitchFamily="34" charset="0"/>
              </a:rPr>
              <a:t>LEF</a:t>
            </a:r>
            <a:r>
              <a:rPr lang="pt-PT" sz="2000" dirty="0">
                <a:solidFill>
                  <a:srgbClr val="FF0000"/>
                </a:solidFill>
                <a:latin typeface="Candara" panose="020E0502030303020204" pitchFamily="34" charset="0"/>
              </a:rPr>
              <a:t> </a:t>
            </a:r>
            <a:r>
              <a:rPr lang="pt-PT" sz="2000" b="1" dirty="0">
                <a:solidFill>
                  <a:srgbClr val="FF0000"/>
                </a:solidFill>
                <a:latin typeface="Candara" panose="020E0502030303020204" pitchFamily="34" charset="0"/>
              </a:rPr>
              <a:t>?</a:t>
            </a:r>
            <a:r>
              <a:rPr lang="pt-PT" sz="2000" b="1" dirty="0">
                <a:latin typeface="Candara" panose="020E0502030303020204" pitchFamily="34" charset="0"/>
              </a:rPr>
              <a:t> </a:t>
            </a:r>
            <a:r>
              <a:rPr lang="pt-PT" sz="2000" dirty="0">
                <a:latin typeface="Candara" panose="020E0502030303020204" pitchFamily="34" charset="0"/>
              </a:rPr>
              <a:t>(entre … e … vez por ano) e uma magnitude de perda (</a:t>
            </a:r>
            <a:r>
              <a:rPr lang="pt-PT" sz="2000" b="1" dirty="0">
                <a:latin typeface="Candara" panose="020E0502030303020204" pitchFamily="34" charset="0"/>
              </a:rPr>
              <a:t>LM</a:t>
            </a:r>
            <a:r>
              <a:rPr lang="pt-PT" sz="2000" dirty="0">
                <a:latin typeface="Candara" panose="020E0502030303020204" pitchFamily="34" charset="0"/>
              </a:rPr>
              <a:t>) provável </a:t>
            </a:r>
            <a:r>
              <a:rPr lang="pt-PT" sz="2000" dirty="0">
                <a:solidFill>
                  <a:srgbClr val="FF0000"/>
                </a:solidFill>
                <a:latin typeface="Candara" panose="020E0502030303020204" pitchFamily="34" charset="0"/>
              </a:rPr>
              <a:t>? </a:t>
            </a:r>
            <a:r>
              <a:rPr lang="pt-PT" sz="2000" dirty="0">
                <a:latin typeface="Candara" panose="020E0502030303020204" pitchFamily="34" charset="0"/>
              </a:rPr>
              <a:t>(entre …. € e …. €).</a:t>
            </a:r>
          </a:p>
        </p:txBody>
      </p:sp>
      <p:sp>
        <p:nvSpPr>
          <p:cNvPr id="17" name="Retângulo 16">
            <a:extLst>
              <a:ext uri="{FF2B5EF4-FFF2-40B4-BE49-F238E27FC236}">
                <a16:creationId xmlns:a16="http://schemas.microsoft.com/office/drawing/2014/main" id="{00976148-1400-4C11-B536-5A8535D21977}"/>
              </a:ext>
            </a:extLst>
          </p:cNvPr>
          <p:cNvSpPr/>
          <p:nvPr/>
        </p:nvSpPr>
        <p:spPr>
          <a:xfrm>
            <a:off x="9540552" y="576557"/>
            <a:ext cx="144016" cy="720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pt-PT"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8" name="Tabela 5">
            <a:extLst>
              <a:ext uri="{FF2B5EF4-FFF2-40B4-BE49-F238E27FC236}">
                <a16:creationId xmlns:a16="http://schemas.microsoft.com/office/drawing/2014/main" id="{01582568-4DB2-44C0-BD57-C2EDAC0322E6}"/>
              </a:ext>
            </a:extLst>
          </p:cNvPr>
          <p:cNvGraphicFramePr>
            <a:graphicFrameLocks noGrp="1"/>
          </p:cNvGraphicFramePr>
          <p:nvPr>
            <p:extLst>
              <p:ext uri="{D42A27DB-BD31-4B8C-83A1-F6EECF244321}">
                <p14:modId xmlns:p14="http://schemas.microsoft.com/office/powerpoint/2010/main" val="1459105380"/>
              </p:ext>
            </p:extLst>
          </p:nvPr>
        </p:nvGraphicFramePr>
        <p:xfrm>
          <a:off x="1709428" y="3501008"/>
          <a:ext cx="6096000" cy="1762586"/>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3288931372"/>
                    </a:ext>
                  </a:extLst>
                </a:gridCol>
                <a:gridCol w="1219200">
                  <a:extLst>
                    <a:ext uri="{9D8B030D-6E8A-4147-A177-3AD203B41FA5}">
                      <a16:colId xmlns:a16="http://schemas.microsoft.com/office/drawing/2014/main" val="2534738987"/>
                    </a:ext>
                  </a:extLst>
                </a:gridCol>
                <a:gridCol w="1219200">
                  <a:extLst>
                    <a:ext uri="{9D8B030D-6E8A-4147-A177-3AD203B41FA5}">
                      <a16:colId xmlns:a16="http://schemas.microsoft.com/office/drawing/2014/main" val="886567589"/>
                    </a:ext>
                  </a:extLst>
                </a:gridCol>
                <a:gridCol w="1219200">
                  <a:extLst>
                    <a:ext uri="{9D8B030D-6E8A-4147-A177-3AD203B41FA5}">
                      <a16:colId xmlns:a16="http://schemas.microsoft.com/office/drawing/2014/main" val="195065490"/>
                    </a:ext>
                  </a:extLst>
                </a:gridCol>
                <a:gridCol w="1219200">
                  <a:extLst>
                    <a:ext uri="{9D8B030D-6E8A-4147-A177-3AD203B41FA5}">
                      <a16:colId xmlns:a16="http://schemas.microsoft.com/office/drawing/2014/main" val="4210287619"/>
                    </a:ext>
                  </a:extLst>
                </a:gridCol>
              </a:tblGrid>
              <a:tr h="356588">
                <a:tc>
                  <a:txBody>
                    <a:bodyPr/>
                    <a:lstStyle/>
                    <a:p>
                      <a:pPr algn="ctr"/>
                      <a:r>
                        <a:rPr lang="pt-PT" b="0" dirty="0">
                          <a:solidFill>
                            <a:schemeClr val="tx1"/>
                          </a:solidFill>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b="0" dirty="0">
                          <a:solidFill>
                            <a:schemeClr val="tx1"/>
                          </a:solidFill>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a:r>
                        <a:rPr lang="pt-PT" b="0" dirty="0">
                          <a:solidFill>
                            <a:schemeClr val="tx1"/>
                          </a:solidFill>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b="0" dirty="0">
                          <a:solidFill>
                            <a:schemeClr val="tx1"/>
                          </a:solidFill>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b="0" dirty="0">
                          <a:solidFill>
                            <a:schemeClr val="tx1"/>
                          </a:solidFill>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417923888"/>
                  </a:ext>
                </a:extLst>
              </a:tr>
              <a:tr h="326873">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dirty="0">
                          <a:solidFill>
                            <a:schemeClr val="tx1"/>
                          </a:solidFill>
                          <a:latin typeface="Candara" panose="020E0502030303020204" pitchFamily="34" charset="0"/>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a:r>
                        <a:rPr lang="pt-PT" sz="1600" b="0" dirty="0">
                          <a:solidFill>
                            <a:schemeClr val="tx1"/>
                          </a:solidFill>
                          <a:latin typeface="Candara" panose="020E0502030303020204" pitchFamily="34" charset="0"/>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pt-PT" sz="1600" b="0" dirty="0">
                          <a:solidFill>
                            <a:schemeClr val="tx1"/>
                          </a:solidFill>
                          <a:latin typeface="Candara" panose="020E0502030303020204" pitchFamily="34" charset="0"/>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625073438"/>
                  </a:ext>
                </a:extLst>
              </a:tr>
              <a:tr h="326873">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dirty="0">
                          <a:solidFill>
                            <a:schemeClr val="tx1"/>
                          </a:solidFill>
                          <a:latin typeface="Candara" panose="020E0502030303020204" pitchFamily="34" charset="0"/>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a:r>
                        <a:rPr lang="pt-PT" sz="1600" b="0" dirty="0">
                          <a:solidFill>
                            <a:schemeClr val="tx1"/>
                          </a:solidFill>
                          <a:latin typeface="Candara" panose="020E0502030303020204" pitchFamily="34" charset="0"/>
                        </a:rPr>
                        <a:t>VH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58719124"/>
                  </a:ext>
                </a:extLst>
              </a:tr>
              <a:tr h="326873">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VL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pt-PT" sz="1600" b="0" dirty="0">
                          <a:solidFill>
                            <a:schemeClr val="tx1"/>
                          </a:solidFill>
                          <a:latin typeface="Candara" panose="020E0502030303020204" pitchFamily="34" charset="0"/>
                        </a:rPr>
                        <a: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334946182"/>
                  </a:ext>
                </a:extLst>
              </a:tr>
              <a:tr h="390986">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VL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8C66C"/>
                    </a:solidFill>
                  </a:tcPr>
                </a:tc>
                <a:tc>
                  <a:txBody>
                    <a:bodyPr/>
                    <a:lstStyle/>
                    <a:p>
                      <a:pPr algn="ctr"/>
                      <a:r>
                        <a:rPr lang="pt-PT" sz="1600" b="0" dirty="0">
                          <a:solidFill>
                            <a:schemeClr val="tx1"/>
                          </a:solidFill>
                          <a:latin typeface="Candara" panose="020E0502030303020204" pitchFamily="34" charset="0"/>
                        </a:rPr>
                        <a:t>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8F321"/>
                    </a:solidFill>
                  </a:tcPr>
                </a:tc>
                <a:tc>
                  <a:txBody>
                    <a:bodyPr/>
                    <a:lstStyle/>
                    <a:p>
                      <a:pPr algn="ctr"/>
                      <a:r>
                        <a:rPr lang="pt-PT" sz="1600" b="0" dirty="0">
                          <a:solidFill>
                            <a:schemeClr val="tx1"/>
                          </a:solidFill>
                          <a:latin typeface="Candara" panose="020E0502030303020204"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65194086"/>
                  </a:ext>
                </a:extLst>
              </a:tr>
            </a:tbl>
          </a:graphicData>
        </a:graphic>
      </p:graphicFrame>
      <p:sp>
        <p:nvSpPr>
          <p:cNvPr id="19" name="CaixaDeTexto 18">
            <a:extLst>
              <a:ext uri="{FF2B5EF4-FFF2-40B4-BE49-F238E27FC236}">
                <a16:creationId xmlns:a16="http://schemas.microsoft.com/office/drawing/2014/main" id="{8B029F39-83CB-4F6C-9FC2-974F1F82C210}"/>
              </a:ext>
            </a:extLst>
          </p:cNvPr>
          <p:cNvSpPr txBox="1"/>
          <p:nvPr/>
        </p:nvSpPr>
        <p:spPr>
          <a:xfrm>
            <a:off x="1727032" y="3069687"/>
            <a:ext cx="6078396"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1800" b="1" i="0" u="none" strike="noStrike" kern="1200" cap="none" spc="0" normalizeH="0" baseline="0" noProof="0" dirty="0">
                <a:ln>
                  <a:noFill/>
                </a:ln>
                <a:effectLst/>
                <a:uLnTx/>
                <a:uFillTx/>
                <a:latin typeface="Candara" panose="020E0502030303020204" pitchFamily="34" charset="0"/>
                <a:ea typeface="+mn-ea"/>
                <a:cs typeface="+mn-cs"/>
              </a:rPr>
              <a:t>Risco</a:t>
            </a:r>
            <a:endParaRPr kumimoji="0" lang="pt-PT" sz="1800" b="1" i="0" u="none" strike="noStrike" kern="1200" cap="none" spc="0" normalizeH="0" baseline="0" noProof="0" dirty="0">
              <a:ln>
                <a:noFill/>
              </a:ln>
              <a:effectLst/>
              <a:uLnTx/>
              <a:uFillTx/>
              <a:latin typeface="Arial" pitchFamily="-1" charset="0"/>
              <a:ea typeface="+mn-ea"/>
              <a:cs typeface="+mn-cs"/>
            </a:endParaRPr>
          </a:p>
        </p:txBody>
      </p:sp>
      <p:sp>
        <p:nvSpPr>
          <p:cNvPr id="20" name="CaixaDeTexto 19">
            <a:extLst>
              <a:ext uri="{FF2B5EF4-FFF2-40B4-BE49-F238E27FC236}">
                <a16:creationId xmlns:a16="http://schemas.microsoft.com/office/drawing/2014/main" id="{34187C98-FA7A-4F87-9205-CF34940FE755}"/>
              </a:ext>
            </a:extLst>
          </p:cNvPr>
          <p:cNvSpPr txBox="1"/>
          <p:nvPr/>
        </p:nvSpPr>
        <p:spPr>
          <a:xfrm>
            <a:off x="1759289" y="5535177"/>
            <a:ext cx="6046139"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Loss</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Event</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Frequency</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a:t>
            </a:r>
            <a:r>
              <a:rPr lang="pt-PT" b="1" dirty="0">
                <a:latin typeface="Candara" panose="020E0502030303020204" pitchFamily="34" charset="0"/>
              </a:rPr>
              <a:t>LEF</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22" name="CaixaDeTexto 21">
            <a:extLst>
              <a:ext uri="{FF2B5EF4-FFF2-40B4-BE49-F238E27FC236}">
                <a16:creationId xmlns:a16="http://schemas.microsoft.com/office/drawing/2014/main" id="{457ED2B0-10D1-4C3A-9C67-61C8A1A3FD34}"/>
              </a:ext>
            </a:extLst>
          </p:cNvPr>
          <p:cNvSpPr txBox="1"/>
          <p:nvPr/>
        </p:nvSpPr>
        <p:spPr>
          <a:xfrm>
            <a:off x="2104801" y="5216303"/>
            <a:ext cx="5663952"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VL                    L                      M                     H                    VH</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23" name="CaixaDeTexto 22">
            <a:extLst>
              <a:ext uri="{FF2B5EF4-FFF2-40B4-BE49-F238E27FC236}">
                <a16:creationId xmlns:a16="http://schemas.microsoft.com/office/drawing/2014/main" id="{45822513-C0F4-4A6E-9648-63729D2CF08B}"/>
              </a:ext>
            </a:extLst>
          </p:cNvPr>
          <p:cNvSpPr txBox="1"/>
          <p:nvPr/>
        </p:nvSpPr>
        <p:spPr>
          <a:xfrm rot="16200000">
            <a:off x="-70469" y="4078262"/>
            <a:ext cx="2276081"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err="1">
                <a:ln>
                  <a:noFill/>
                </a:ln>
                <a:effectLst/>
                <a:uLnTx/>
                <a:uFillTx/>
                <a:latin typeface="Candara" panose="020E0502030303020204" pitchFamily="34" charset="0"/>
                <a:ea typeface="+mn-ea"/>
                <a:cs typeface="+mn-cs"/>
              </a:rPr>
              <a:t>Loss</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 Magnitude (</a:t>
            </a:r>
            <a:r>
              <a:rPr kumimoji="0" lang="pt-PT" sz="1800" b="1" i="0" u="none" strike="noStrike" kern="1200" cap="none" spc="0" normalizeH="0" baseline="0" noProof="0" dirty="0">
                <a:ln>
                  <a:noFill/>
                </a:ln>
                <a:effectLst/>
                <a:uLnTx/>
                <a:uFillTx/>
                <a:latin typeface="Candara" panose="020E0502030303020204" pitchFamily="34" charset="0"/>
                <a:ea typeface="+mn-ea"/>
                <a:cs typeface="+mn-cs"/>
              </a:rPr>
              <a:t>LM</a:t>
            </a:r>
            <a:r>
              <a:rPr kumimoji="0" lang="pt-PT" sz="1800" i="0" u="none" strike="noStrike" kern="1200" cap="none" spc="0" normalizeH="0" baseline="0" noProof="0" dirty="0">
                <a:ln>
                  <a:noFill/>
                </a:ln>
                <a:effectLst/>
                <a:uLnTx/>
                <a:uFillTx/>
                <a:latin typeface="Candara" panose="020E0502030303020204" pitchFamily="34" charset="0"/>
                <a:ea typeface="+mn-ea"/>
                <a:cs typeface="+mn-cs"/>
              </a:rPr>
              <a:t>)</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24" name="CaixaDeTexto 23">
            <a:extLst>
              <a:ext uri="{FF2B5EF4-FFF2-40B4-BE49-F238E27FC236}">
                <a16:creationId xmlns:a16="http://schemas.microsoft.com/office/drawing/2014/main" id="{9A588012-20B8-4299-871C-9102F3B6A1B6}"/>
              </a:ext>
            </a:extLst>
          </p:cNvPr>
          <p:cNvSpPr txBox="1"/>
          <p:nvPr/>
        </p:nvSpPr>
        <p:spPr>
          <a:xfrm>
            <a:off x="1270132" y="4881993"/>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VL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25" name="CaixaDeTexto 24">
            <a:extLst>
              <a:ext uri="{FF2B5EF4-FFF2-40B4-BE49-F238E27FC236}">
                <a16:creationId xmlns:a16="http://schemas.microsoft.com/office/drawing/2014/main" id="{781040AD-A7DA-4BDE-AEFE-AF1064C3B85B}"/>
              </a:ext>
            </a:extLst>
          </p:cNvPr>
          <p:cNvSpPr txBox="1"/>
          <p:nvPr/>
        </p:nvSpPr>
        <p:spPr>
          <a:xfrm>
            <a:off x="1314773" y="4525166"/>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L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26" name="CaixaDeTexto 25">
            <a:extLst>
              <a:ext uri="{FF2B5EF4-FFF2-40B4-BE49-F238E27FC236}">
                <a16:creationId xmlns:a16="http://schemas.microsoft.com/office/drawing/2014/main" id="{89B779BF-EC78-477A-A72D-6FA82E674D2D}"/>
              </a:ext>
            </a:extLst>
          </p:cNvPr>
          <p:cNvSpPr txBox="1"/>
          <p:nvPr/>
        </p:nvSpPr>
        <p:spPr>
          <a:xfrm>
            <a:off x="1292453" y="3852173"/>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H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27" name="CaixaDeTexto 26">
            <a:extLst>
              <a:ext uri="{FF2B5EF4-FFF2-40B4-BE49-F238E27FC236}">
                <a16:creationId xmlns:a16="http://schemas.microsoft.com/office/drawing/2014/main" id="{5F1FED6F-D1CA-4564-980F-2FAF312D5DF7}"/>
              </a:ext>
            </a:extLst>
          </p:cNvPr>
          <p:cNvSpPr txBox="1"/>
          <p:nvPr/>
        </p:nvSpPr>
        <p:spPr>
          <a:xfrm>
            <a:off x="1229398" y="3500970"/>
            <a:ext cx="497634"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VH </a:t>
            </a:r>
            <a:endParaRPr kumimoji="0" lang="pt-PT" sz="1800" i="0" u="none" strike="noStrike" kern="1200" cap="none" spc="0" normalizeH="0" baseline="0" noProof="0" dirty="0">
              <a:ln>
                <a:noFill/>
              </a:ln>
              <a:effectLst/>
              <a:uLnTx/>
              <a:uFillTx/>
              <a:latin typeface="Arial" pitchFamily="-1" charset="0"/>
              <a:ea typeface="+mn-ea"/>
              <a:cs typeface="+mn-cs"/>
            </a:endParaRPr>
          </a:p>
        </p:txBody>
      </p:sp>
      <p:sp>
        <p:nvSpPr>
          <p:cNvPr id="28" name="CaixaDeTexto 27">
            <a:extLst>
              <a:ext uri="{FF2B5EF4-FFF2-40B4-BE49-F238E27FC236}">
                <a16:creationId xmlns:a16="http://schemas.microsoft.com/office/drawing/2014/main" id="{AAC5E8DE-C980-4559-85FC-C755BD081E9B}"/>
              </a:ext>
            </a:extLst>
          </p:cNvPr>
          <p:cNvSpPr txBox="1"/>
          <p:nvPr/>
        </p:nvSpPr>
        <p:spPr>
          <a:xfrm>
            <a:off x="1296879" y="4212501"/>
            <a:ext cx="444516" cy="369332"/>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800" i="0" u="none" strike="noStrike" kern="1200" cap="none" spc="0" normalizeH="0" baseline="0" noProof="0" dirty="0">
                <a:ln>
                  <a:noFill/>
                </a:ln>
                <a:effectLst/>
                <a:uLnTx/>
                <a:uFillTx/>
                <a:latin typeface="Candara" panose="020E0502030303020204" pitchFamily="34" charset="0"/>
                <a:ea typeface="+mn-ea"/>
                <a:cs typeface="+mn-cs"/>
              </a:rPr>
              <a:t>M </a:t>
            </a:r>
            <a:endParaRPr kumimoji="0" lang="pt-PT" sz="1800" i="0" u="none" strike="noStrike" kern="1200" cap="none" spc="0" normalizeH="0" baseline="0" noProof="0" dirty="0">
              <a:ln>
                <a:noFill/>
              </a:ln>
              <a:effectLst/>
              <a:uLnTx/>
              <a:uFillTx/>
              <a:latin typeface="Arial" pitchFamily="-1" charset="0"/>
              <a:ea typeface="+mn-ea"/>
              <a:cs typeface="+mn-cs"/>
            </a:endParaRPr>
          </a:p>
        </p:txBody>
      </p:sp>
    </p:spTree>
    <p:extLst>
      <p:ext uri="{BB962C8B-B14F-4D97-AF65-F5344CB8AC3E}">
        <p14:creationId xmlns:p14="http://schemas.microsoft.com/office/powerpoint/2010/main" val="23497627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FA6AEF-3A5A-4CB7-9247-EE17CE43CB16}"/>
              </a:ext>
            </a:extLst>
          </p:cNvPr>
          <p:cNvSpPr>
            <a:spLocks noGrp="1"/>
          </p:cNvSpPr>
          <p:nvPr>
            <p:ph type="title"/>
          </p:nvPr>
        </p:nvSpPr>
        <p:spPr/>
        <p:txBody>
          <a:bodyPr>
            <a:normAutofit/>
          </a:bodyPr>
          <a:lstStyle/>
          <a:p>
            <a:r>
              <a:rPr lang="pt-PT" sz="2800" dirty="0"/>
              <a:t>Análise de Risco FAIR</a:t>
            </a:r>
            <a:br>
              <a:rPr lang="pt-PT" dirty="0"/>
            </a:br>
            <a:r>
              <a:rPr lang="pt-PT" sz="2400" dirty="0"/>
              <a:t>Top-</a:t>
            </a:r>
            <a:r>
              <a:rPr lang="pt-PT" sz="2400" dirty="0" err="1"/>
              <a:t>Down</a:t>
            </a:r>
            <a:r>
              <a:rPr lang="pt-PT" sz="2400" dirty="0"/>
              <a:t> </a:t>
            </a:r>
            <a:r>
              <a:rPr lang="pt-PT" sz="2400" dirty="0" err="1"/>
              <a:t>Building-Blocks</a:t>
            </a:r>
            <a:endParaRPr lang="pt-PT" sz="2400" dirty="0">
              <a:solidFill>
                <a:schemeClr val="tx1">
                  <a:lumMod val="95000"/>
                  <a:lumOff val="5000"/>
                </a:schemeClr>
              </a:solidFill>
            </a:endParaRPr>
          </a:p>
        </p:txBody>
      </p:sp>
      <p:pic>
        <p:nvPicPr>
          <p:cNvPr id="5" name="Imagem 4">
            <a:extLst>
              <a:ext uri="{FF2B5EF4-FFF2-40B4-BE49-F238E27FC236}">
                <a16:creationId xmlns:a16="http://schemas.microsoft.com/office/drawing/2014/main" id="{2CFA99E8-DDC7-4E7F-8B4A-38B8B4568090}"/>
              </a:ext>
            </a:extLst>
          </p:cNvPr>
          <p:cNvPicPr>
            <a:picLocks noChangeAspect="1"/>
          </p:cNvPicPr>
          <p:nvPr/>
        </p:nvPicPr>
        <p:blipFill rotWithShape="1">
          <a:blip r:embed="rId2"/>
          <a:srcRect l="8021" r="8353" b="4919"/>
          <a:stretch/>
        </p:blipFill>
        <p:spPr>
          <a:xfrm>
            <a:off x="996919" y="2155494"/>
            <a:ext cx="5807592" cy="3711078"/>
          </a:xfrm>
          <a:prstGeom prst="rect">
            <a:avLst/>
          </a:prstGeom>
        </p:spPr>
      </p:pic>
      <p:sp>
        <p:nvSpPr>
          <p:cNvPr id="6" name="CaixaDeTexto 5">
            <a:extLst>
              <a:ext uri="{FF2B5EF4-FFF2-40B4-BE49-F238E27FC236}">
                <a16:creationId xmlns:a16="http://schemas.microsoft.com/office/drawing/2014/main" id="{0E0C61D0-1168-49FA-A2E5-F94573D8F39F}"/>
              </a:ext>
            </a:extLst>
          </p:cNvPr>
          <p:cNvSpPr txBox="1"/>
          <p:nvPr/>
        </p:nvSpPr>
        <p:spPr>
          <a:xfrm>
            <a:off x="2629770" y="6365990"/>
            <a:ext cx="3272050" cy="46166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24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Decomposição do Risco</a:t>
            </a:r>
          </a:p>
        </p:txBody>
      </p:sp>
      <p:sp>
        <p:nvSpPr>
          <p:cNvPr id="8" name="CaixaDeTexto 7">
            <a:extLst>
              <a:ext uri="{FF2B5EF4-FFF2-40B4-BE49-F238E27FC236}">
                <a16:creationId xmlns:a16="http://schemas.microsoft.com/office/drawing/2014/main" id="{4E9AF73E-7FC6-4EFE-9EB0-00DB525DA03D}"/>
              </a:ext>
            </a:extLst>
          </p:cNvPr>
          <p:cNvSpPr txBox="1"/>
          <p:nvPr/>
        </p:nvSpPr>
        <p:spPr>
          <a:xfrm>
            <a:off x="4119230" y="5013176"/>
            <a:ext cx="813043"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000" b="1" i="0" u="none" strike="noStrike" kern="1200" cap="none" spc="0" normalizeH="0" baseline="0" noProof="0" dirty="0" err="1">
                <a:ln>
                  <a:noFill/>
                </a:ln>
                <a:solidFill>
                  <a:prstClr val="black"/>
                </a:solidFill>
                <a:effectLst/>
                <a:uLnTx/>
                <a:uFillTx/>
                <a:latin typeface="Candara" panose="020E0502030303020204" pitchFamily="34" charset="0"/>
                <a:ea typeface="+mn-ea"/>
                <a:cs typeface="+mn-cs"/>
              </a:rPr>
              <a:t>Dificulty</a:t>
            </a:r>
            <a:endParaRPr kumimoji="0" lang="pt-PT" sz="1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1000" b="1" i="0" u="none" strike="noStrike" kern="1200" cap="none" spc="0" normalizeH="0" baseline="0" noProof="0" dirty="0" err="1">
                <a:ln>
                  <a:noFill/>
                </a:ln>
                <a:solidFill>
                  <a:prstClr val="black"/>
                </a:solidFill>
                <a:effectLst/>
                <a:uLnTx/>
                <a:uFillTx/>
                <a:latin typeface="Candara" panose="020E0502030303020204" pitchFamily="34" charset="0"/>
                <a:ea typeface="+mn-ea"/>
                <a:cs typeface="+mn-cs"/>
              </a:rPr>
              <a:t>Complexity</a:t>
            </a:r>
            <a:endParaRPr kumimoji="0" lang="pt-PT" sz="10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p:txBody>
      </p:sp>
      <p:sp>
        <p:nvSpPr>
          <p:cNvPr id="3" name="Marcador de Posição de Conteúdo 2">
            <a:extLst>
              <a:ext uri="{FF2B5EF4-FFF2-40B4-BE49-F238E27FC236}">
                <a16:creationId xmlns:a16="http://schemas.microsoft.com/office/drawing/2014/main" id="{EC1533DF-C9E0-47FD-B9AD-73EB47CF0E27}"/>
              </a:ext>
            </a:extLst>
          </p:cNvPr>
          <p:cNvSpPr>
            <a:spLocks noGrp="1"/>
          </p:cNvSpPr>
          <p:nvPr>
            <p:ph idx="1"/>
          </p:nvPr>
        </p:nvSpPr>
        <p:spPr>
          <a:xfrm>
            <a:off x="117984" y="2261511"/>
            <a:ext cx="4158011" cy="1455522"/>
          </a:xfrm>
        </p:spPr>
        <p:txBody>
          <a:bodyPr>
            <a:normAutofit/>
          </a:bodyPr>
          <a:lstStyle/>
          <a:p>
            <a:pPr marL="269875" indent="-269875">
              <a:lnSpc>
                <a:spcPct val="120000"/>
              </a:lnSpc>
            </a:pPr>
            <a:endParaRPr lang="en-US" sz="1900" dirty="0">
              <a:latin typeface="Candara" panose="020E0502030303020204" pitchFamily="34" charset="0"/>
            </a:endParaRPr>
          </a:p>
        </p:txBody>
      </p:sp>
      <p:cxnSp>
        <p:nvCxnSpPr>
          <p:cNvPr id="12" name="Conexão reta unidirecional 11">
            <a:extLst>
              <a:ext uri="{FF2B5EF4-FFF2-40B4-BE49-F238E27FC236}">
                <a16:creationId xmlns:a16="http://schemas.microsoft.com/office/drawing/2014/main" id="{F1028623-B142-405B-94E9-77F546AD587C}"/>
              </a:ext>
            </a:extLst>
          </p:cNvPr>
          <p:cNvCxnSpPr>
            <a:cxnSpLocks/>
          </p:cNvCxnSpPr>
          <p:nvPr/>
        </p:nvCxnSpPr>
        <p:spPr>
          <a:xfrm flipV="1">
            <a:off x="5979520" y="4149080"/>
            <a:ext cx="0" cy="6156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Imagem 12">
            <a:extLst>
              <a:ext uri="{FF2B5EF4-FFF2-40B4-BE49-F238E27FC236}">
                <a16:creationId xmlns:a16="http://schemas.microsoft.com/office/drawing/2014/main" id="{AE7C84E8-3B6E-4C40-BB92-1B8467A2C8D8}"/>
              </a:ext>
            </a:extLst>
          </p:cNvPr>
          <p:cNvPicPr>
            <a:picLocks noChangeAspect="1"/>
          </p:cNvPicPr>
          <p:nvPr/>
        </p:nvPicPr>
        <p:blipFill>
          <a:blip r:embed="rId3"/>
          <a:stretch>
            <a:fillRect/>
          </a:stretch>
        </p:blipFill>
        <p:spPr>
          <a:xfrm>
            <a:off x="5024771" y="5083208"/>
            <a:ext cx="1909498" cy="1128340"/>
          </a:xfrm>
          <a:prstGeom prst="rect">
            <a:avLst/>
          </a:prstGeom>
        </p:spPr>
      </p:pic>
      <p:sp>
        <p:nvSpPr>
          <p:cNvPr id="10" name="CaixaDeTexto 9">
            <a:extLst>
              <a:ext uri="{FF2B5EF4-FFF2-40B4-BE49-F238E27FC236}">
                <a16:creationId xmlns:a16="http://schemas.microsoft.com/office/drawing/2014/main" id="{3BE279D6-9EB9-4701-9B45-803C33FC8B5F}"/>
              </a:ext>
            </a:extLst>
          </p:cNvPr>
          <p:cNvSpPr txBox="1"/>
          <p:nvPr/>
        </p:nvSpPr>
        <p:spPr>
          <a:xfrm>
            <a:off x="117984" y="1361714"/>
            <a:ext cx="2949846"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20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Probabilidade/Frequência</a:t>
            </a:r>
          </a:p>
        </p:txBody>
      </p:sp>
      <p:sp>
        <p:nvSpPr>
          <p:cNvPr id="11" name="CaixaDeTexto 10">
            <a:extLst>
              <a:ext uri="{FF2B5EF4-FFF2-40B4-BE49-F238E27FC236}">
                <a16:creationId xmlns:a16="http://schemas.microsoft.com/office/drawing/2014/main" id="{920BC64B-F17F-4055-A9F8-7EE0E3E4F285}"/>
              </a:ext>
            </a:extLst>
          </p:cNvPr>
          <p:cNvSpPr txBox="1"/>
          <p:nvPr/>
        </p:nvSpPr>
        <p:spPr>
          <a:xfrm>
            <a:off x="6561216" y="1161659"/>
            <a:ext cx="1083951"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t-PT" sz="20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Impacto</a:t>
            </a:r>
          </a:p>
        </p:txBody>
      </p:sp>
      <p:graphicFrame>
        <p:nvGraphicFramePr>
          <p:cNvPr id="14" name="Tabela 13">
            <a:extLst>
              <a:ext uri="{FF2B5EF4-FFF2-40B4-BE49-F238E27FC236}">
                <a16:creationId xmlns:a16="http://schemas.microsoft.com/office/drawing/2014/main" id="{30FF138B-1976-F3D8-B597-6E8092AC80A9}"/>
              </a:ext>
            </a:extLst>
          </p:cNvPr>
          <p:cNvGraphicFramePr>
            <a:graphicFrameLocks noGrp="1"/>
          </p:cNvGraphicFramePr>
          <p:nvPr/>
        </p:nvGraphicFramePr>
        <p:xfrm>
          <a:off x="117984" y="1800198"/>
          <a:ext cx="2993749" cy="762000"/>
        </p:xfrm>
        <a:graphic>
          <a:graphicData uri="http://schemas.openxmlformats.org/drawingml/2006/table">
            <a:tbl>
              <a:tblPr firstRow="1" bandRow="1"/>
              <a:tblGrid>
                <a:gridCol w="545477">
                  <a:extLst>
                    <a:ext uri="{9D8B030D-6E8A-4147-A177-3AD203B41FA5}">
                      <a16:colId xmlns:a16="http://schemas.microsoft.com/office/drawing/2014/main" val="593797564"/>
                    </a:ext>
                  </a:extLst>
                </a:gridCol>
                <a:gridCol w="792088">
                  <a:extLst>
                    <a:ext uri="{9D8B030D-6E8A-4147-A177-3AD203B41FA5}">
                      <a16:colId xmlns:a16="http://schemas.microsoft.com/office/drawing/2014/main" val="2616557536"/>
                    </a:ext>
                  </a:extLst>
                </a:gridCol>
                <a:gridCol w="864096">
                  <a:extLst>
                    <a:ext uri="{9D8B030D-6E8A-4147-A177-3AD203B41FA5}">
                      <a16:colId xmlns:a16="http://schemas.microsoft.com/office/drawing/2014/main" val="2401912548"/>
                    </a:ext>
                  </a:extLst>
                </a:gridCol>
                <a:gridCol w="792088">
                  <a:extLst>
                    <a:ext uri="{9D8B030D-6E8A-4147-A177-3AD203B41FA5}">
                      <a16:colId xmlns:a16="http://schemas.microsoft.com/office/drawing/2014/main" val="461600834"/>
                    </a:ext>
                  </a:extLst>
                </a:gridCol>
              </a:tblGrid>
              <a:tr h="230833">
                <a:tc>
                  <a:txBody>
                    <a:bodyPr/>
                    <a:lstStyle/>
                    <a:p>
                      <a:endParaRPr lang="pt-PT" sz="1000" dirty="0">
                        <a:effectLst/>
                        <a:latin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C67B7"/>
                    </a:solidFill>
                  </a:tcPr>
                </a:tc>
                <a:tc>
                  <a:txBody>
                    <a:bodyPr/>
                    <a:lstStyle/>
                    <a:p>
                      <a:pPr algn="ctr"/>
                      <a:r>
                        <a:rPr lang="pt-PT" sz="1400" b="1" dirty="0">
                          <a:solidFill>
                            <a:srgbClr val="FFFF00"/>
                          </a:solidFill>
                          <a:effectLst/>
                          <a:latin typeface="Candara" panose="020E0502030303020204" pitchFamily="34" charset="0"/>
                          <a:ea typeface="Times New Roman" panose="02020603050405020304" pitchFamily="18" charset="0"/>
                        </a:rPr>
                        <a:t>Mínimo</a:t>
                      </a:r>
                      <a:endParaRPr lang="pt-PT" sz="1400" dirty="0">
                        <a:solidFill>
                          <a:srgbClr val="FFFF00"/>
                        </a:solidFill>
                        <a:effectLst/>
                        <a:latin typeface="Times New Roman" panose="02020603050405020304" pitchFamily="18" charset="0"/>
                        <a:ea typeface="Times New Roman" panose="02020603050405020304" pitchFamily="18"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2C67B7"/>
                    </a:solidFill>
                  </a:tcPr>
                </a:tc>
                <a:tc>
                  <a:txBody>
                    <a:bodyPr/>
                    <a:lstStyle/>
                    <a:p>
                      <a:pPr algn="ctr"/>
                      <a:r>
                        <a:rPr lang="pt-PT" sz="1400" b="1" dirty="0">
                          <a:solidFill>
                            <a:srgbClr val="FFFF00"/>
                          </a:solidFill>
                          <a:effectLst/>
                          <a:latin typeface="Candara" panose="020E0502030303020204" pitchFamily="34" charset="0"/>
                          <a:ea typeface="Times New Roman" panose="02020603050405020304" pitchFamily="18" charset="0"/>
                        </a:rPr>
                        <a:t>Mais provável</a:t>
                      </a:r>
                      <a:endParaRPr lang="pt-PT" sz="1400" dirty="0">
                        <a:solidFill>
                          <a:srgbClr val="FFFF00"/>
                        </a:solidFill>
                        <a:effectLst/>
                        <a:latin typeface="Times New Roman" panose="02020603050405020304" pitchFamily="18" charset="0"/>
                        <a:ea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2C67B7"/>
                    </a:solidFill>
                  </a:tcPr>
                </a:tc>
                <a:tc>
                  <a:txBody>
                    <a:bodyPr/>
                    <a:lstStyle/>
                    <a:p>
                      <a:pPr algn="ctr"/>
                      <a:r>
                        <a:rPr lang="pt-PT" sz="1400" b="1" dirty="0">
                          <a:solidFill>
                            <a:srgbClr val="FFFF00"/>
                          </a:solidFill>
                          <a:effectLst/>
                          <a:latin typeface="Candara" panose="020E0502030303020204" pitchFamily="34" charset="0"/>
                          <a:ea typeface="Times New Roman" panose="02020603050405020304" pitchFamily="18" charset="0"/>
                        </a:rPr>
                        <a:t>Máximo</a:t>
                      </a:r>
                      <a:endParaRPr lang="pt-PT" sz="1400" dirty="0">
                        <a:solidFill>
                          <a:srgbClr val="FFFF00"/>
                        </a:solidFill>
                        <a:effectLst/>
                        <a:latin typeface="Times New Roman" panose="02020603050405020304" pitchFamily="18" charset="0"/>
                        <a:ea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2C67B7"/>
                    </a:solidFill>
                  </a:tcPr>
                </a:tc>
                <a:extLst>
                  <a:ext uri="{0D108BD9-81ED-4DB2-BD59-A6C34878D82A}">
                    <a16:rowId xmlns:a16="http://schemas.microsoft.com/office/drawing/2014/main" val="781662296"/>
                  </a:ext>
                </a:extLst>
              </a:tr>
              <a:tr h="230833">
                <a:tc>
                  <a:txBody>
                    <a:bodyPr/>
                    <a:lstStyle/>
                    <a:p>
                      <a:pPr algn="ctr"/>
                      <a:r>
                        <a:rPr lang="pt-BR" sz="1600" b="1" i="0" dirty="0">
                          <a:solidFill>
                            <a:srgbClr val="242021"/>
                          </a:solidFill>
                          <a:effectLst/>
                          <a:latin typeface="Candara" panose="020E0502030303020204" pitchFamily="34" charset="0"/>
                          <a:ea typeface="Times New Roman" panose="02020603050405020304" pitchFamily="18" charset="0"/>
                        </a:rPr>
                        <a:t>LEF</a:t>
                      </a:r>
                      <a:endParaRPr lang="pt-PT" sz="1600" dirty="0">
                        <a:effectLst/>
                        <a:latin typeface="Times New Roman" panose="02020603050405020304" pitchFamily="18"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endParaRPr lang="pt-PT" sz="1600" dirty="0">
                        <a:effectLst/>
                        <a:latin typeface="Times New Roman" panose="02020603050405020304" pitchFamily="18"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ECFF"/>
                    </a:solidFill>
                  </a:tcPr>
                </a:tc>
                <a:tc>
                  <a:txBody>
                    <a:bodyPr/>
                    <a:lstStyle/>
                    <a:p>
                      <a:pPr algn="ctr"/>
                      <a:endParaRPr lang="pt-PT" sz="1600" dirty="0">
                        <a:effectLst/>
                        <a:latin typeface="Times New Roman" panose="02020603050405020304" pitchFamily="18" charset="0"/>
                        <a:ea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ECFF"/>
                    </a:solidFill>
                  </a:tcPr>
                </a:tc>
                <a:tc>
                  <a:txBody>
                    <a:bodyPr/>
                    <a:lstStyle/>
                    <a:p>
                      <a:pPr algn="ctr"/>
                      <a:endParaRPr lang="pt-PT" sz="1600" dirty="0">
                        <a:effectLst/>
                        <a:latin typeface="Times New Roman" panose="02020603050405020304" pitchFamily="18" charset="0"/>
                        <a:ea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ECFF"/>
                    </a:solidFill>
                  </a:tcPr>
                </a:tc>
                <a:extLst>
                  <a:ext uri="{0D108BD9-81ED-4DB2-BD59-A6C34878D82A}">
                    <a16:rowId xmlns:a16="http://schemas.microsoft.com/office/drawing/2014/main" val="3563946441"/>
                  </a:ext>
                </a:extLst>
              </a:tr>
            </a:tbl>
          </a:graphicData>
        </a:graphic>
      </p:graphicFrame>
      <p:graphicFrame>
        <p:nvGraphicFramePr>
          <p:cNvPr id="15" name="Tabela 14">
            <a:extLst>
              <a:ext uri="{FF2B5EF4-FFF2-40B4-BE49-F238E27FC236}">
                <a16:creationId xmlns:a16="http://schemas.microsoft.com/office/drawing/2014/main" id="{85E2F0D6-E041-8183-52F1-C4262FFBF49C}"/>
              </a:ext>
            </a:extLst>
          </p:cNvPr>
          <p:cNvGraphicFramePr>
            <a:graphicFrameLocks noGrp="1"/>
          </p:cNvGraphicFramePr>
          <p:nvPr/>
        </p:nvGraphicFramePr>
        <p:xfrm>
          <a:off x="5359845" y="1499129"/>
          <a:ext cx="3486695" cy="1134815"/>
        </p:xfrm>
        <a:graphic>
          <a:graphicData uri="http://schemas.openxmlformats.org/drawingml/2006/table">
            <a:tbl>
              <a:tblPr firstRow="1" bandRow="1">
                <a:tableStyleId>{5C22544A-7EE6-4342-B048-85BDC9FD1C3A}</a:tableStyleId>
              </a:tblPr>
              <a:tblGrid>
                <a:gridCol w="894408">
                  <a:extLst>
                    <a:ext uri="{9D8B030D-6E8A-4147-A177-3AD203B41FA5}">
                      <a16:colId xmlns:a16="http://schemas.microsoft.com/office/drawing/2014/main" val="3879613629"/>
                    </a:ext>
                  </a:extLst>
                </a:gridCol>
                <a:gridCol w="941435">
                  <a:extLst>
                    <a:ext uri="{9D8B030D-6E8A-4147-A177-3AD203B41FA5}">
                      <a16:colId xmlns:a16="http://schemas.microsoft.com/office/drawing/2014/main" val="1837614849"/>
                    </a:ext>
                  </a:extLst>
                </a:gridCol>
                <a:gridCol w="786757">
                  <a:extLst>
                    <a:ext uri="{9D8B030D-6E8A-4147-A177-3AD203B41FA5}">
                      <a16:colId xmlns:a16="http://schemas.microsoft.com/office/drawing/2014/main" val="2965049758"/>
                    </a:ext>
                  </a:extLst>
                </a:gridCol>
                <a:gridCol w="864095">
                  <a:extLst>
                    <a:ext uri="{9D8B030D-6E8A-4147-A177-3AD203B41FA5}">
                      <a16:colId xmlns:a16="http://schemas.microsoft.com/office/drawing/2014/main" val="3795858820"/>
                    </a:ext>
                  </a:extLst>
                </a:gridCol>
              </a:tblGrid>
              <a:tr h="425959">
                <a:tc>
                  <a:txBody>
                    <a:bodyPr/>
                    <a:lstStyle/>
                    <a:p>
                      <a:pPr algn="ctr"/>
                      <a:r>
                        <a:rPr lang="pt-PT" sz="1400" dirty="0">
                          <a:solidFill>
                            <a:srgbClr val="FFFF00"/>
                          </a:solidFill>
                          <a:effectLst/>
                          <a:latin typeface="Candara" panose="020E0502030303020204" pitchFamily="34" charset="0"/>
                        </a:rPr>
                        <a:t>Tipo de perda</a:t>
                      </a:r>
                      <a:endParaRPr lang="pt-PT" sz="1400" dirty="0">
                        <a:solidFill>
                          <a:srgbClr val="FFFF00"/>
                        </a:solidFill>
                        <a:effectLst/>
                        <a:latin typeface="Candara" panose="020E0502030303020204" pitchFamily="34"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sz="1400" dirty="0">
                          <a:solidFill>
                            <a:srgbClr val="FFFF00"/>
                          </a:solidFill>
                          <a:effectLst/>
                          <a:latin typeface="Candara" panose="020E0502030303020204" pitchFamily="34" charset="0"/>
                        </a:rPr>
                        <a:t>Mínimo</a:t>
                      </a:r>
                      <a:endParaRPr lang="pt-PT" sz="1400" dirty="0">
                        <a:solidFill>
                          <a:srgbClr val="FFFF00"/>
                        </a:solidFill>
                        <a:effectLst/>
                        <a:latin typeface="Candara" panose="020E0502030303020204" pitchFamily="34"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sz="1400" dirty="0">
                          <a:solidFill>
                            <a:srgbClr val="FFFF00"/>
                          </a:solidFill>
                          <a:effectLst/>
                          <a:latin typeface="Candara" panose="020E0502030303020204" pitchFamily="34" charset="0"/>
                        </a:rPr>
                        <a:t>Mais provável</a:t>
                      </a:r>
                      <a:endParaRPr lang="pt-PT" sz="1400" dirty="0">
                        <a:solidFill>
                          <a:srgbClr val="FFFF00"/>
                        </a:solidFill>
                        <a:effectLst/>
                        <a:latin typeface="Candara" panose="020E0502030303020204" pitchFamily="34" charset="0"/>
                        <a:ea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sz="1400" dirty="0">
                          <a:solidFill>
                            <a:srgbClr val="FFFF00"/>
                          </a:solidFill>
                          <a:effectLst/>
                          <a:latin typeface="Candara" panose="020E0502030303020204" pitchFamily="34" charset="0"/>
                        </a:rPr>
                        <a:t>Máximo</a:t>
                      </a:r>
                      <a:endParaRPr lang="pt-PT" sz="1400" dirty="0">
                        <a:solidFill>
                          <a:srgbClr val="FFFF00"/>
                        </a:solidFill>
                        <a:effectLst/>
                        <a:latin typeface="Candara" panose="020E0502030303020204" pitchFamily="34" charset="0"/>
                        <a:ea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9013728"/>
                  </a:ext>
                </a:extLst>
              </a:tr>
              <a:tr h="616655">
                <a:tc>
                  <a:txBody>
                    <a:bodyPr/>
                    <a:lstStyle/>
                    <a:p>
                      <a:pPr algn="just"/>
                      <a:r>
                        <a:rPr lang="pt-BR" sz="1400" b="1" dirty="0">
                          <a:effectLst/>
                          <a:latin typeface="Candara" panose="020E0502030303020204" pitchFamily="34" charset="0"/>
                        </a:rPr>
                        <a:t>LM </a:t>
                      </a:r>
                      <a:r>
                        <a:rPr lang="pt-BR" sz="1400" dirty="0">
                          <a:effectLst/>
                          <a:latin typeface="Candara" panose="020E0502030303020204" pitchFamily="34" charset="0"/>
                        </a:rPr>
                        <a:t>Total: Pr e </a:t>
                      </a:r>
                      <a:r>
                        <a:rPr lang="pt-PT" sz="1400" dirty="0" err="1">
                          <a:effectLst/>
                          <a:latin typeface="Candara" panose="020E0502030303020204" pitchFamily="34" charset="0"/>
                        </a:rPr>
                        <a:t>Sec</a:t>
                      </a:r>
                      <a:endParaRPr lang="pt-PT" sz="1400" dirty="0">
                        <a:effectLst/>
                        <a:latin typeface="Candara" panose="020E0502030303020204" pitchFamily="34"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endParaRPr lang="pt-PT" sz="1400" b="1" dirty="0">
                        <a:effectLst/>
                        <a:latin typeface="Candara" panose="020E0502030303020204" pitchFamily="34" charset="0"/>
                        <a:ea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endParaRPr lang="pt-PT" sz="1400" b="1" dirty="0">
                        <a:effectLst/>
                        <a:latin typeface="Candara" panose="020E0502030303020204" pitchFamily="34"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tc>
                  <a:txBody>
                    <a:bodyPr/>
                    <a:lstStyle/>
                    <a:p>
                      <a:pPr algn="ctr"/>
                      <a:endParaRPr lang="pt-PT" sz="1400" b="1" dirty="0">
                        <a:effectLst/>
                        <a:latin typeface="Candara" panose="020E0502030303020204" pitchFamily="34" charset="0"/>
                        <a:ea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ECFF"/>
                    </a:solidFill>
                  </a:tcPr>
                </a:tc>
                <a:extLst>
                  <a:ext uri="{0D108BD9-81ED-4DB2-BD59-A6C34878D82A}">
                    <a16:rowId xmlns:a16="http://schemas.microsoft.com/office/drawing/2014/main" val="2030821388"/>
                  </a:ext>
                </a:extLst>
              </a:tr>
            </a:tbl>
          </a:graphicData>
        </a:graphic>
      </p:graphicFrame>
    </p:spTree>
    <p:extLst>
      <p:ext uri="{BB962C8B-B14F-4D97-AF65-F5344CB8AC3E}">
        <p14:creationId xmlns:p14="http://schemas.microsoft.com/office/powerpoint/2010/main" val="263352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7AD665-F413-4B55-A2ED-E2FB6D65A269}"/>
              </a:ext>
            </a:extLst>
          </p:cNvPr>
          <p:cNvSpPr>
            <a:spLocks noGrp="1"/>
          </p:cNvSpPr>
          <p:nvPr>
            <p:ph type="title"/>
          </p:nvPr>
        </p:nvSpPr>
        <p:spPr/>
        <p:txBody>
          <a:bodyPr>
            <a:normAutofit/>
          </a:bodyPr>
          <a:lstStyle/>
          <a:p>
            <a:r>
              <a:rPr lang="pt-PT" sz="2800" b="0" i="0" dirty="0">
                <a:solidFill>
                  <a:srgbClr val="000000"/>
                </a:solidFill>
                <a:effectLst/>
              </a:rPr>
              <a:t>FAIR (</a:t>
            </a:r>
            <a:r>
              <a:rPr lang="en-US" sz="2800" b="0" i="0" dirty="0">
                <a:solidFill>
                  <a:srgbClr val="000000"/>
                </a:solidFill>
                <a:effectLst/>
              </a:rPr>
              <a:t>Factor Analysis of Information Risk</a:t>
            </a:r>
            <a:r>
              <a:rPr lang="en-US" sz="2800" dirty="0"/>
              <a:t> </a:t>
            </a:r>
            <a:r>
              <a:rPr lang="pt-PT" sz="2800" b="0" i="0" dirty="0">
                <a:solidFill>
                  <a:srgbClr val="000000"/>
                </a:solidFill>
                <a:effectLst/>
              </a:rPr>
              <a:t>) </a:t>
            </a:r>
            <a:br>
              <a:rPr lang="pt-PT" sz="1800" b="0" i="0" dirty="0">
                <a:solidFill>
                  <a:srgbClr val="000000"/>
                </a:solidFill>
                <a:effectLst/>
                <a:latin typeface="Calibri-Light"/>
              </a:rPr>
            </a:br>
            <a:r>
              <a:rPr lang="pt-PT" sz="2400" b="0" i="0" dirty="0">
                <a:solidFill>
                  <a:srgbClr val="000000"/>
                </a:solidFill>
                <a:effectLst/>
              </a:rPr>
              <a:t>Processo de análise</a:t>
            </a:r>
            <a:endParaRPr lang="pt-PT" sz="2400" dirty="0"/>
          </a:p>
        </p:txBody>
      </p:sp>
      <p:sp>
        <p:nvSpPr>
          <p:cNvPr id="5" name="Marcador de Posição de Conteúdo 4">
            <a:extLst>
              <a:ext uri="{FF2B5EF4-FFF2-40B4-BE49-F238E27FC236}">
                <a16:creationId xmlns:a16="http://schemas.microsoft.com/office/drawing/2014/main" id="{0D443130-D741-494B-A9DE-B884054AF643}"/>
              </a:ext>
            </a:extLst>
          </p:cNvPr>
          <p:cNvSpPr>
            <a:spLocks noGrp="1"/>
          </p:cNvSpPr>
          <p:nvPr>
            <p:ph idx="1"/>
          </p:nvPr>
        </p:nvSpPr>
        <p:spPr>
          <a:xfrm>
            <a:off x="510625" y="2132856"/>
            <a:ext cx="7886700" cy="4351338"/>
          </a:xfrm>
        </p:spPr>
        <p:txBody>
          <a:bodyPr/>
          <a:lstStyle/>
          <a:p>
            <a:endParaRPr lang="pt-PT" dirty="0"/>
          </a:p>
        </p:txBody>
      </p:sp>
      <p:grpSp>
        <p:nvGrpSpPr>
          <p:cNvPr id="4" name="Agrupar 3">
            <a:extLst>
              <a:ext uri="{FF2B5EF4-FFF2-40B4-BE49-F238E27FC236}">
                <a16:creationId xmlns:a16="http://schemas.microsoft.com/office/drawing/2014/main" id="{26E06BB2-02A6-D4BE-7DB4-F8DFDB174BB0}"/>
              </a:ext>
            </a:extLst>
          </p:cNvPr>
          <p:cNvGrpSpPr/>
          <p:nvPr/>
        </p:nvGrpSpPr>
        <p:grpSpPr>
          <a:xfrm>
            <a:off x="576655" y="2657475"/>
            <a:ext cx="7754640" cy="1543050"/>
            <a:chOff x="539552" y="1700808"/>
            <a:chExt cx="7754640" cy="1543050"/>
          </a:xfrm>
        </p:grpSpPr>
        <p:pic>
          <p:nvPicPr>
            <p:cNvPr id="7" name="Imagem 6">
              <a:extLst>
                <a:ext uri="{FF2B5EF4-FFF2-40B4-BE49-F238E27FC236}">
                  <a16:creationId xmlns:a16="http://schemas.microsoft.com/office/drawing/2014/main" id="{7757D7DB-FC2A-4828-AEF9-1C879E143D02}"/>
                </a:ext>
              </a:extLst>
            </p:cNvPr>
            <p:cNvPicPr>
              <a:picLocks noChangeAspect="1"/>
            </p:cNvPicPr>
            <p:nvPr/>
          </p:nvPicPr>
          <p:blipFill rotWithShape="1">
            <a:blip r:embed="rId2"/>
            <a:srcRect r="45209"/>
            <a:stretch/>
          </p:blipFill>
          <p:spPr>
            <a:xfrm>
              <a:off x="539552" y="1700808"/>
              <a:ext cx="4947468" cy="1543050"/>
            </a:xfrm>
            <a:prstGeom prst="rect">
              <a:avLst/>
            </a:prstGeom>
          </p:spPr>
        </p:pic>
        <p:pic>
          <p:nvPicPr>
            <p:cNvPr id="3" name="Imagem 2">
              <a:extLst>
                <a:ext uri="{FF2B5EF4-FFF2-40B4-BE49-F238E27FC236}">
                  <a16:creationId xmlns:a16="http://schemas.microsoft.com/office/drawing/2014/main" id="{697BF86F-A634-4FA5-8BCE-8C7CD29BDE97}"/>
                </a:ext>
              </a:extLst>
            </p:cNvPr>
            <p:cNvPicPr>
              <a:picLocks noChangeAspect="1"/>
            </p:cNvPicPr>
            <p:nvPr/>
          </p:nvPicPr>
          <p:blipFill rotWithShape="1">
            <a:blip r:embed="rId2"/>
            <a:srcRect l="73133"/>
            <a:stretch/>
          </p:blipFill>
          <p:spPr>
            <a:xfrm>
              <a:off x="5868144" y="1700808"/>
              <a:ext cx="2426048" cy="1543050"/>
            </a:xfrm>
            <a:prstGeom prst="rect">
              <a:avLst/>
            </a:prstGeom>
          </p:spPr>
        </p:pic>
      </p:grpSp>
    </p:spTree>
    <p:extLst>
      <p:ext uri="{BB962C8B-B14F-4D97-AF65-F5344CB8AC3E}">
        <p14:creationId xmlns:p14="http://schemas.microsoft.com/office/powerpoint/2010/main" val="3483123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BE18037-D9D7-43CD-AEA7-1FB8CDB33FF8}"/>
              </a:ext>
            </a:extLst>
          </p:cNvPr>
          <p:cNvSpPr>
            <a:spLocks noGrp="1"/>
          </p:cNvSpPr>
          <p:nvPr>
            <p:ph type="title"/>
          </p:nvPr>
        </p:nvSpPr>
        <p:spPr/>
        <p:txBody>
          <a:bodyPr/>
          <a:lstStyle/>
          <a:p>
            <a:r>
              <a:rPr lang="pt-PT" sz="2800" dirty="0"/>
              <a:t>FAIR </a:t>
            </a:r>
            <a:br>
              <a:rPr lang="pt-PT" dirty="0"/>
            </a:br>
            <a:r>
              <a:rPr lang="pt-PT" sz="2400" dirty="0"/>
              <a:t>Metodologia de Análise de Risco Base</a:t>
            </a:r>
          </a:p>
        </p:txBody>
      </p:sp>
      <p:sp>
        <p:nvSpPr>
          <p:cNvPr id="3" name="Marcador de Posição de Conteúdo 2">
            <a:extLst>
              <a:ext uri="{FF2B5EF4-FFF2-40B4-BE49-F238E27FC236}">
                <a16:creationId xmlns:a16="http://schemas.microsoft.com/office/drawing/2014/main" id="{9D284D1B-5EDD-4C47-A39A-61857A89E79B}"/>
              </a:ext>
            </a:extLst>
          </p:cNvPr>
          <p:cNvSpPr>
            <a:spLocks noGrp="1"/>
          </p:cNvSpPr>
          <p:nvPr>
            <p:ph idx="1"/>
          </p:nvPr>
        </p:nvSpPr>
        <p:spPr>
          <a:xfrm>
            <a:off x="467544" y="1124744"/>
            <a:ext cx="8604448" cy="5642993"/>
          </a:xfrm>
        </p:spPr>
        <p:txBody>
          <a:bodyPr>
            <a:normAutofit fontScale="77500" lnSpcReduction="20000"/>
          </a:bodyPr>
          <a:lstStyle/>
          <a:p>
            <a:pPr marL="0" indent="0">
              <a:lnSpc>
                <a:spcPct val="100000"/>
              </a:lnSpc>
              <a:spcBef>
                <a:spcPts val="1200"/>
              </a:spcBef>
              <a:buNone/>
            </a:pPr>
            <a:r>
              <a:rPr lang="pt-PT" dirty="0">
                <a:solidFill>
                  <a:schemeClr val="tx1">
                    <a:lumMod val="95000"/>
                    <a:lumOff val="5000"/>
                  </a:schemeClr>
                </a:solidFill>
                <a:latin typeface="Candara" panose="020E0502030303020204" pitchFamily="34" charset="0"/>
              </a:rPr>
              <a:t>O processo simplificado que se utilizará neste exemplo é composto de quatro etapas principais, a saber:</a:t>
            </a:r>
          </a:p>
          <a:p>
            <a:pPr marL="211138" indent="-271463">
              <a:lnSpc>
                <a:spcPct val="100000"/>
              </a:lnSpc>
              <a:spcBef>
                <a:spcPts val="1200"/>
              </a:spcBef>
            </a:pPr>
            <a:r>
              <a:rPr lang="pt-PT" sz="2000" b="1" dirty="0">
                <a:latin typeface="Candara" panose="020E0502030303020204" pitchFamily="34" charset="0"/>
              </a:rPr>
              <a:t>Etapa 1</a:t>
            </a:r>
            <a:r>
              <a:rPr lang="pt-PT" sz="2000" dirty="0">
                <a:latin typeface="Candara" panose="020E0502030303020204" pitchFamily="34" charset="0"/>
              </a:rPr>
              <a:t>: Identificar os </a:t>
            </a:r>
            <a:r>
              <a:rPr lang="pt-PT" sz="2000" b="1" dirty="0">
                <a:latin typeface="Candara" panose="020E0502030303020204" pitchFamily="34" charset="0"/>
              </a:rPr>
              <a:t>componentes do cenário </a:t>
            </a:r>
            <a:r>
              <a:rPr lang="pt-PT" sz="2000" dirty="0">
                <a:latin typeface="Candara" panose="020E0502030303020204" pitchFamily="34" charset="0"/>
              </a:rPr>
              <a:t>(</a:t>
            </a:r>
            <a:r>
              <a:rPr lang="pt-PT" sz="2000" b="1" dirty="0">
                <a:latin typeface="Candara" panose="020E0502030303020204" pitchFamily="34" charset="0"/>
              </a:rPr>
              <a:t>âmbito da análise</a:t>
            </a:r>
            <a:r>
              <a:rPr lang="pt-PT" sz="2000" dirty="0">
                <a:latin typeface="Candara" panose="020E0502030303020204" pitchFamily="34" charset="0"/>
              </a:rPr>
              <a:t>)</a:t>
            </a:r>
          </a:p>
          <a:p>
            <a:pPr marL="509587" lvl="1" indent="-239713">
              <a:lnSpc>
                <a:spcPct val="100000"/>
              </a:lnSpc>
              <a:spcBef>
                <a:spcPts val="1200"/>
              </a:spcBef>
              <a:buFont typeface="+mj-lt"/>
              <a:buAutoNum type="alphaLcPeriod"/>
            </a:pPr>
            <a:r>
              <a:rPr lang="pt-PT" sz="2000" dirty="0">
                <a:latin typeface="Candara" panose="020E0502030303020204" pitchFamily="34" charset="0"/>
              </a:rPr>
              <a:t>Identificar a </a:t>
            </a:r>
            <a:r>
              <a:rPr lang="pt-PT" sz="2000" b="1" dirty="0">
                <a:latin typeface="Candara" panose="020E0502030303020204" pitchFamily="34" charset="0"/>
              </a:rPr>
              <a:t>parte interessada primária</a:t>
            </a:r>
            <a:endParaRPr lang="pt-PT" sz="2000" dirty="0">
              <a:latin typeface="Candara" panose="020E0502030303020204" pitchFamily="34" charset="0"/>
            </a:endParaRPr>
          </a:p>
          <a:p>
            <a:pPr marL="509587" lvl="1" indent="-239713">
              <a:lnSpc>
                <a:spcPct val="100000"/>
              </a:lnSpc>
              <a:spcBef>
                <a:spcPts val="600"/>
              </a:spcBef>
              <a:buFont typeface="+mj-lt"/>
              <a:buAutoNum type="alphaLcPeriod"/>
            </a:pPr>
            <a:r>
              <a:rPr lang="pt-PT" sz="2000" dirty="0">
                <a:latin typeface="Candara" panose="020E0502030303020204" pitchFamily="34" charset="0"/>
              </a:rPr>
              <a:t>Identificar o/s </a:t>
            </a:r>
            <a:r>
              <a:rPr lang="pt-PT" sz="2000" b="1" dirty="0">
                <a:latin typeface="Candara" panose="020E0502030303020204" pitchFamily="34" charset="0"/>
              </a:rPr>
              <a:t>Ativo/s</a:t>
            </a:r>
            <a:r>
              <a:rPr lang="pt-PT" sz="2000" dirty="0">
                <a:latin typeface="Candara" panose="020E0502030303020204" pitchFamily="34" charset="0"/>
              </a:rPr>
              <a:t> e </a:t>
            </a:r>
            <a:r>
              <a:rPr lang="pt-PT" sz="2000" b="1" dirty="0">
                <a:latin typeface="Candara" panose="020E0502030303020204" pitchFamily="34" charset="0"/>
              </a:rPr>
              <a:t>Serviço/s </a:t>
            </a:r>
          </a:p>
          <a:p>
            <a:pPr marL="509587" lvl="1" indent="-239713">
              <a:lnSpc>
                <a:spcPct val="100000"/>
              </a:lnSpc>
              <a:spcBef>
                <a:spcPts val="600"/>
              </a:spcBef>
              <a:buFont typeface="+mj-lt"/>
              <a:buAutoNum type="alphaLcPeriod"/>
            </a:pPr>
            <a:r>
              <a:rPr lang="pt-PT" sz="2000" dirty="0">
                <a:latin typeface="Candara" panose="020E0502030303020204" pitchFamily="34" charset="0"/>
              </a:rPr>
              <a:t>Identificar a </a:t>
            </a:r>
            <a:r>
              <a:rPr lang="pt-PT" sz="2000" b="1" dirty="0">
                <a:latin typeface="Candara" panose="020E0502030303020204" pitchFamily="34" charset="0"/>
              </a:rPr>
              <a:t>Comunidade/Agente de Ameaça</a:t>
            </a:r>
            <a:r>
              <a:rPr lang="pt-PT" sz="2000" dirty="0">
                <a:latin typeface="Candara" panose="020E0502030303020204" pitchFamily="34" charset="0"/>
              </a:rPr>
              <a:t>,</a:t>
            </a:r>
          </a:p>
          <a:p>
            <a:pPr marL="509587" lvl="1" indent="-239713">
              <a:lnSpc>
                <a:spcPct val="100000"/>
              </a:lnSpc>
              <a:spcBef>
                <a:spcPts val="600"/>
              </a:spcBef>
              <a:buFont typeface="+mj-lt"/>
              <a:buAutoNum type="alphaLcPeriod"/>
            </a:pPr>
            <a:r>
              <a:rPr lang="pt-PT" sz="2000" dirty="0">
                <a:latin typeface="Candara" panose="020E0502030303020204" pitchFamily="34" charset="0"/>
              </a:rPr>
              <a:t>Identificar o </a:t>
            </a:r>
            <a:r>
              <a:rPr lang="pt-PT" sz="2000" b="1" dirty="0">
                <a:latin typeface="Candara" panose="020E0502030303020204" pitchFamily="34" charset="0"/>
              </a:rPr>
              <a:t>Evento de Ameaça</a:t>
            </a:r>
            <a:r>
              <a:rPr lang="pt-PT" sz="2000" dirty="0">
                <a:latin typeface="Candara" panose="020E0502030303020204" pitchFamily="34" charset="0"/>
              </a:rPr>
              <a:t>, e </a:t>
            </a:r>
          </a:p>
          <a:p>
            <a:pPr marL="509587" lvl="1" indent="-239713">
              <a:lnSpc>
                <a:spcPct val="100000"/>
              </a:lnSpc>
              <a:spcBef>
                <a:spcPts val="600"/>
              </a:spcBef>
              <a:buFont typeface="+mj-lt"/>
              <a:buAutoNum type="alphaLcPeriod"/>
            </a:pPr>
            <a:r>
              <a:rPr lang="pt-PT" sz="2000" dirty="0">
                <a:latin typeface="Candara" panose="020E0502030303020204" pitchFamily="34" charset="0"/>
              </a:rPr>
              <a:t>Identificar o </a:t>
            </a:r>
            <a:r>
              <a:rPr lang="pt-PT" sz="2000" b="1" dirty="0">
                <a:latin typeface="Candara" panose="020E0502030303020204" pitchFamily="34" charset="0"/>
              </a:rPr>
              <a:t>Evento de Perda</a:t>
            </a:r>
          </a:p>
          <a:p>
            <a:pPr marL="211138" indent="-271463">
              <a:spcBef>
                <a:spcPts val="1200"/>
              </a:spcBef>
            </a:pPr>
            <a:r>
              <a:rPr lang="pt-PT" sz="2000" b="1" dirty="0">
                <a:latin typeface="Candara" panose="020E0502030303020204" pitchFamily="34" charset="0"/>
              </a:rPr>
              <a:t>Etapa 2</a:t>
            </a:r>
            <a:r>
              <a:rPr lang="pt-PT" sz="2000" dirty="0">
                <a:latin typeface="Candara" panose="020E0502030303020204" pitchFamily="34" charset="0"/>
              </a:rPr>
              <a:t>: Avaliar a frequência do evento de perda (</a:t>
            </a:r>
            <a:r>
              <a:rPr lang="pt-PT" sz="2000" b="1" dirty="0">
                <a:latin typeface="Candara" panose="020E0502030303020204" pitchFamily="34" charset="0"/>
              </a:rPr>
              <a:t>LEF</a:t>
            </a:r>
            <a:r>
              <a:rPr lang="pt-PT" sz="2000" dirty="0">
                <a:latin typeface="Candara" panose="020E0502030303020204" pitchFamily="34" charset="0"/>
              </a:rPr>
              <a:t>)</a:t>
            </a:r>
          </a:p>
          <a:p>
            <a:pPr marL="509587" lvl="1" indent="-239713">
              <a:spcBef>
                <a:spcPts val="1200"/>
              </a:spcBef>
              <a:buFont typeface="+mj-lt"/>
              <a:buAutoNum type="alphaLcPeriod"/>
            </a:pPr>
            <a:r>
              <a:rPr lang="pt-PT" sz="2000" dirty="0">
                <a:latin typeface="Candara" panose="020E0502030303020204" pitchFamily="34" charset="0"/>
              </a:rPr>
              <a:t>Estimar a </a:t>
            </a:r>
            <a:r>
              <a:rPr lang="pt-PT" sz="2000" dirty="0" err="1">
                <a:latin typeface="Candara" panose="020E0502030303020204" pitchFamily="34" charset="0"/>
              </a:rPr>
              <a:t>Threat</a:t>
            </a:r>
            <a:r>
              <a:rPr lang="pt-PT" sz="2000" dirty="0">
                <a:latin typeface="Candara" panose="020E0502030303020204" pitchFamily="34" charset="0"/>
              </a:rPr>
              <a:t> </a:t>
            </a:r>
            <a:r>
              <a:rPr lang="pt-PT" sz="2000" dirty="0" err="1">
                <a:latin typeface="Candara" panose="020E0502030303020204" pitchFamily="34" charset="0"/>
              </a:rPr>
              <a:t>Event</a:t>
            </a:r>
            <a:r>
              <a:rPr lang="pt-PT" sz="2000" dirty="0">
                <a:latin typeface="Candara" panose="020E0502030303020204" pitchFamily="34" charset="0"/>
              </a:rPr>
              <a:t> </a:t>
            </a:r>
            <a:r>
              <a:rPr lang="pt-PT" sz="2000" dirty="0" err="1">
                <a:latin typeface="Candara" panose="020E0502030303020204" pitchFamily="34" charset="0"/>
              </a:rPr>
              <a:t>Frequency</a:t>
            </a:r>
            <a:r>
              <a:rPr lang="pt-PT" sz="2000" dirty="0">
                <a:latin typeface="Candara" panose="020E0502030303020204" pitchFamily="34" charset="0"/>
              </a:rPr>
              <a:t> (</a:t>
            </a:r>
            <a:r>
              <a:rPr lang="pt-PT" sz="2000" b="1" dirty="0">
                <a:latin typeface="Candara" panose="020E0502030303020204" pitchFamily="34" charset="0"/>
              </a:rPr>
              <a:t>TEF</a:t>
            </a:r>
            <a:r>
              <a:rPr lang="pt-PT" sz="2000" dirty="0">
                <a:latin typeface="Candara" panose="020E0502030303020204" pitchFamily="34" charset="0"/>
              </a:rPr>
              <a:t>)</a:t>
            </a:r>
          </a:p>
          <a:p>
            <a:pPr marL="712788" lvl="2" indent="-179388">
              <a:spcBef>
                <a:spcPts val="600"/>
              </a:spcBef>
              <a:buClr>
                <a:schemeClr val="tx1"/>
              </a:buClr>
            </a:pPr>
            <a:r>
              <a:rPr lang="pt-PT" sz="1600" dirty="0">
                <a:latin typeface="Candara" panose="020E0502030303020204" pitchFamily="34" charset="0"/>
              </a:rPr>
              <a:t>Estimar a </a:t>
            </a:r>
            <a:r>
              <a:rPr lang="pt-PT" sz="1600" dirty="0" err="1">
                <a:latin typeface="Candara" panose="020E0502030303020204" pitchFamily="34" charset="0"/>
              </a:rPr>
              <a:t>Contact</a:t>
            </a:r>
            <a:r>
              <a:rPr lang="pt-PT" sz="1600" dirty="0">
                <a:latin typeface="Candara" panose="020E0502030303020204" pitchFamily="34" charset="0"/>
              </a:rPr>
              <a:t> </a:t>
            </a:r>
            <a:r>
              <a:rPr lang="pt-PT" sz="1600" dirty="0" err="1">
                <a:latin typeface="Candara" panose="020E0502030303020204" pitchFamily="34" charset="0"/>
              </a:rPr>
              <a:t>Frequency</a:t>
            </a:r>
            <a:r>
              <a:rPr lang="pt-PT" sz="1600" dirty="0">
                <a:latin typeface="Candara" panose="020E0502030303020204" pitchFamily="34" charset="0"/>
              </a:rPr>
              <a:t> (</a:t>
            </a:r>
            <a:r>
              <a:rPr lang="pt-PT" sz="1600" b="1" dirty="0">
                <a:latin typeface="Candara" panose="020E0502030303020204" pitchFamily="34" charset="0"/>
              </a:rPr>
              <a:t>CF</a:t>
            </a:r>
            <a:r>
              <a:rPr lang="pt-PT" sz="1600" dirty="0">
                <a:latin typeface="Candara" panose="020E0502030303020204" pitchFamily="34" charset="0"/>
              </a:rPr>
              <a:t>) e </a:t>
            </a:r>
            <a:r>
              <a:rPr lang="pt-PT" sz="1600" dirty="0" err="1">
                <a:latin typeface="Candara" panose="020E0502030303020204" pitchFamily="34" charset="0"/>
              </a:rPr>
              <a:t>Probabilty</a:t>
            </a:r>
            <a:r>
              <a:rPr lang="pt-PT" sz="1600" dirty="0">
                <a:latin typeface="Candara" panose="020E0502030303020204" pitchFamily="34" charset="0"/>
              </a:rPr>
              <a:t> </a:t>
            </a:r>
            <a:r>
              <a:rPr lang="pt-PT" sz="1600" dirty="0" err="1">
                <a:latin typeface="Candara" panose="020E0502030303020204" pitchFamily="34" charset="0"/>
              </a:rPr>
              <a:t>of</a:t>
            </a:r>
            <a:r>
              <a:rPr lang="pt-PT" sz="1600" dirty="0">
                <a:latin typeface="Candara" panose="020E0502030303020204" pitchFamily="34" charset="0"/>
              </a:rPr>
              <a:t> </a:t>
            </a:r>
            <a:r>
              <a:rPr lang="pt-PT" sz="1600" dirty="0" err="1">
                <a:latin typeface="Candara" panose="020E0502030303020204" pitchFamily="34" charset="0"/>
              </a:rPr>
              <a:t>Action</a:t>
            </a:r>
            <a:r>
              <a:rPr lang="pt-PT" sz="1600" dirty="0">
                <a:latin typeface="Candara" panose="020E0502030303020204" pitchFamily="34" charset="0"/>
              </a:rPr>
              <a:t> (</a:t>
            </a:r>
            <a:r>
              <a:rPr lang="pt-PT" sz="1600" b="1" dirty="0" err="1">
                <a:latin typeface="Candara" panose="020E0502030303020204" pitchFamily="34" charset="0"/>
              </a:rPr>
              <a:t>PoA</a:t>
            </a:r>
            <a:r>
              <a:rPr lang="pt-PT" sz="1600" dirty="0">
                <a:latin typeface="Candara" panose="020E0502030303020204" pitchFamily="34" charset="0"/>
              </a:rPr>
              <a:t>)</a:t>
            </a:r>
          </a:p>
          <a:p>
            <a:pPr marL="509587" lvl="1" indent="-239713">
              <a:spcBef>
                <a:spcPts val="600"/>
              </a:spcBef>
              <a:buFont typeface="+mj-lt"/>
              <a:buAutoNum type="alphaLcPeriod"/>
            </a:pPr>
            <a:r>
              <a:rPr lang="pt-PT" sz="2000" dirty="0">
                <a:latin typeface="Candara" panose="020E0502030303020204" pitchFamily="34" charset="0"/>
              </a:rPr>
              <a:t>Obter a Vulnerabilidade (</a:t>
            </a:r>
            <a:r>
              <a:rPr lang="pt-PT" sz="2000" b="1" dirty="0" err="1">
                <a:latin typeface="Candara" panose="020E0502030303020204" pitchFamily="34" charset="0"/>
              </a:rPr>
              <a:t>Vuln</a:t>
            </a:r>
            <a:r>
              <a:rPr lang="pt-PT" sz="2000" dirty="0">
                <a:latin typeface="Candara" panose="020E0502030303020204" pitchFamily="34" charset="0"/>
              </a:rPr>
              <a:t>)</a:t>
            </a:r>
          </a:p>
          <a:p>
            <a:pPr marL="712788" lvl="2" indent="-179388">
              <a:spcBef>
                <a:spcPts val="600"/>
              </a:spcBef>
              <a:buClr>
                <a:schemeClr val="tx1"/>
              </a:buClr>
            </a:pPr>
            <a:r>
              <a:rPr lang="pt-PT" sz="1600" dirty="0">
                <a:latin typeface="Candara" panose="020E0502030303020204" pitchFamily="34" charset="0"/>
              </a:rPr>
              <a:t>Estimar a </a:t>
            </a:r>
            <a:r>
              <a:rPr lang="pt-PT" sz="1600" dirty="0" err="1">
                <a:latin typeface="Candara" panose="020E0502030303020204" pitchFamily="34" charset="0"/>
              </a:rPr>
              <a:t>Threat</a:t>
            </a:r>
            <a:r>
              <a:rPr lang="pt-PT" sz="1600" dirty="0">
                <a:latin typeface="Candara" panose="020E0502030303020204" pitchFamily="34" charset="0"/>
              </a:rPr>
              <a:t> </a:t>
            </a:r>
            <a:r>
              <a:rPr lang="pt-PT" sz="1600" dirty="0" err="1">
                <a:latin typeface="Candara" panose="020E0502030303020204" pitchFamily="34" charset="0"/>
              </a:rPr>
              <a:t>Capability</a:t>
            </a:r>
            <a:r>
              <a:rPr lang="pt-PT" sz="1600" dirty="0">
                <a:latin typeface="Candara" panose="020E0502030303020204" pitchFamily="34" charset="0"/>
              </a:rPr>
              <a:t> (</a:t>
            </a:r>
            <a:r>
              <a:rPr lang="pt-PT" sz="1600" b="1" dirty="0" err="1">
                <a:latin typeface="Candara" panose="020E0502030303020204" pitchFamily="34" charset="0"/>
              </a:rPr>
              <a:t>TCap</a:t>
            </a:r>
            <a:r>
              <a:rPr lang="pt-PT" sz="1600" dirty="0">
                <a:latin typeface="Candara" panose="020E0502030303020204" pitchFamily="34" charset="0"/>
              </a:rPr>
              <a:t>) e </a:t>
            </a:r>
            <a:r>
              <a:rPr lang="pt-PT" sz="1600" dirty="0" err="1">
                <a:latin typeface="Candara" panose="020E0502030303020204" pitchFamily="34" charset="0"/>
              </a:rPr>
              <a:t>Resistance</a:t>
            </a:r>
            <a:r>
              <a:rPr lang="pt-PT" sz="1600" dirty="0">
                <a:latin typeface="Candara" panose="020E0502030303020204" pitchFamily="34" charset="0"/>
              </a:rPr>
              <a:t> </a:t>
            </a:r>
            <a:r>
              <a:rPr lang="pt-PT" sz="1600" dirty="0" err="1">
                <a:latin typeface="Candara" panose="020E0502030303020204" pitchFamily="34" charset="0"/>
              </a:rPr>
              <a:t>Strength</a:t>
            </a:r>
            <a:r>
              <a:rPr lang="pt-PT" sz="1600" dirty="0">
                <a:latin typeface="Candara" panose="020E0502030303020204" pitchFamily="34" charset="0"/>
              </a:rPr>
              <a:t> (</a:t>
            </a:r>
            <a:r>
              <a:rPr lang="pt-PT" sz="1600" b="1" dirty="0">
                <a:latin typeface="Candara" panose="020E0502030303020204" pitchFamily="34" charset="0"/>
              </a:rPr>
              <a:t>RS</a:t>
            </a:r>
            <a:r>
              <a:rPr lang="pt-PT" sz="1600" dirty="0">
                <a:latin typeface="Candara" panose="020E0502030303020204" pitchFamily="34" charset="0"/>
              </a:rPr>
              <a:t>)</a:t>
            </a:r>
          </a:p>
          <a:p>
            <a:pPr marL="239713" indent="-300038">
              <a:spcBef>
                <a:spcPts val="1200"/>
              </a:spcBef>
            </a:pPr>
            <a:r>
              <a:rPr lang="pt-PT" sz="2000" b="1" dirty="0">
                <a:latin typeface="Candara" panose="020E0502030303020204" pitchFamily="34" charset="0"/>
              </a:rPr>
              <a:t>Etapa 3</a:t>
            </a:r>
            <a:r>
              <a:rPr lang="pt-PT" sz="2000" dirty="0">
                <a:latin typeface="Candara" panose="020E0502030303020204" pitchFamily="34" charset="0"/>
              </a:rPr>
              <a:t>: Avaliar a magnitude da perda (</a:t>
            </a:r>
            <a:r>
              <a:rPr lang="pt-PT" sz="2000" b="1" dirty="0">
                <a:latin typeface="Candara" panose="020E0502030303020204" pitchFamily="34" charset="0"/>
              </a:rPr>
              <a:t>LM</a:t>
            </a:r>
            <a:r>
              <a:rPr lang="pt-PT" sz="2000" dirty="0">
                <a:latin typeface="Candara" panose="020E0502030303020204" pitchFamily="34" charset="0"/>
              </a:rPr>
              <a:t>)</a:t>
            </a:r>
          </a:p>
          <a:p>
            <a:pPr marL="509587" lvl="1" indent="-239713">
              <a:spcBef>
                <a:spcPts val="1200"/>
              </a:spcBef>
              <a:buFont typeface="+mj-lt"/>
              <a:buAutoNum type="alphaLcPeriod"/>
            </a:pPr>
            <a:r>
              <a:rPr lang="pt-PT" sz="2000" dirty="0">
                <a:latin typeface="Candara" panose="020E0502030303020204" pitchFamily="34" charset="0"/>
              </a:rPr>
              <a:t>Estimar a perda primária </a:t>
            </a:r>
            <a:r>
              <a:rPr lang="pt-PT" sz="2000" b="1" dirty="0">
                <a:latin typeface="Candara" panose="020E0502030303020204" pitchFamily="34" charset="0"/>
              </a:rPr>
              <a:t>PLM</a:t>
            </a:r>
          </a:p>
          <a:p>
            <a:pPr marL="509587" lvl="1" indent="-239713">
              <a:lnSpc>
                <a:spcPct val="120000"/>
              </a:lnSpc>
              <a:spcBef>
                <a:spcPts val="600"/>
              </a:spcBef>
              <a:buFont typeface="+mj-lt"/>
              <a:buAutoNum type="alphaLcPeriod"/>
            </a:pPr>
            <a:r>
              <a:rPr lang="pt-PT" sz="2000" dirty="0">
                <a:latin typeface="Candara" panose="020E0502030303020204" pitchFamily="34" charset="0"/>
              </a:rPr>
              <a:t>Avaliar a Perda Secundária </a:t>
            </a:r>
            <a:r>
              <a:rPr lang="pt-PT" sz="2000" b="1" dirty="0">
                <a:latin typeface="Candara" panose="020E0502030303020204" pitchFamily="34" charset="0"/>
              </a:rPr>
              <a:t>SL</a:t>
            </a:r>
          </a:p>
          <a:p>
            <a:pPr marL="712788" lvl="2" indent="-179388">
              <a:lnSpc>
                <a:spcPct val="120000"/>
              </a:lnSpc>
              <a:spcBef>
                <a:spcPts val="600"/>
              </a:spcBef>
            </a:pPr>
            <a:r>
              <a:rPr lang="pt-PT" sz="1600" dirty="0">
                <a:latin typeface="Candara" panose="020E0502030303020204" pitchFamily="34" charset="0"/>
              </a:rPr>
              <a:t>Estimar a </a:t>
            </a:r>
            <a:r>
              <a:rPr lang="pt-PT" sz="1600" dirty="0" err="1">
                <a:latin typeface="Candara" panose="020E0502030303020204" pitchFamily="34" charset="0"/>
              </a:rPr>
              <a:t>Secondary</a:t>
            </a:r>
            <a:r>
              <a:rPr lang="pt-PT" sz="1600" dirty="0">
                <a:latin typeface="Candara" panose="020E0502030303020204" pitchFamily="34" charset="0"/>
              </a:rPr>
              <a:t> </a:t>
            </a:r>
            <a:r>
              <a:rPr lang="pt-PT" sz="1600" dirty="0" err="1">
                <a:latin typeface="Candara" panose="020E0502030303020204" pitchFamily="34" charset="0"/>
              </a:rPr>
              <a:t>Loss</a:t>
            </a:r>
            <a:r>
              <a:rPr lang="pt-PT" sz="1600" dirty="0">
                <a:latin typeface="Candara" panose="020E0502030303020204" pitchFamily="34" charset="0"/>
              </a:rPr>
              <a:t> </a:t>
            </a:r>
            <a:r>
              <a:rPr lang="pt-PT" sz="1600" dirty="0" err="1">
                <a:latin typeface="Candara" panose="020E0502030303020204" pitchFamily="34" charset="0"/>
              </a:rPr>
              <a:t>Event</a:t>
            </a:r>
            <a:r>
              <a:rPr lang="pt-PT" sz="1600" dirty="0">
                <a:latin typeface="Candara" panose="020E0502030303020204" pitchFamily="34" charset="0"/>
              </a:rPr>
              <a:t> </a:t>
            </a:r>
            <a:r>
              <a:rPr lang="pt-PT" sz="1600" dirty="0" err="1">
                <a:latin typeface="Candara" panose="020E0502030303020204" pitchFamily="34" charset="0"/>
              </a:rPr>
              <a:t>Frequency</a:t>
            </a:r>
            <a:r>
              <a:rPr lang="pt-PT" sz="1600" dirty="0">
                <a:latin typeface="Candara" panose="020E0502030303020204" pitchFamily="34" charset="0"/>
              </a:rPr>
              <a:t> (</a:t>
            </a:r>
            <a:r>
              <a:rPr lang="pt-PT" sz="1600" b="1" dirty="0">
                <a:latin typeface="Candara" panose="020E0502030303020204" pitchFamily="34" charset="0"/>
              </a:rPr>
              <a:t>SLEF</a:t>
            </a:r>
            <a:r>
              <a:rPr lang="pt-PT" sz="1600" dirty="0">
                <a:latin typeface="Candara" panose="020E0502030303020204" pitchFamily="34" charset="0"/>
              </a:rPr>
              <a:t>)</a:t>
            </a:r>
          </a:p>
          <a:p>
            <a:pPr marL="712788" lvl="2" indent="-179388">
              <a:lnSpc>
                <a:spcPct val="120000"/>
              </a:lnSpc>
              <a:spcBef>
                <a:spcPts val="600"/>
              </a:spcBef>
            </a:pPr>
            <a:r>
              <a:rPr lang="pt-PT" sz="1600" dirty="0">
                <a:latin typeface="Candara" panose="020E0502030303020204" pitchFamily="34" charset="0"/>
              </a:rPr>
              <a:t>Estimar a </a:t>
            </a:r>
            <a:r>
              <a:rPr lang="pt-PT" sz="1600" dirty="0" err="1">
                <a:latin typeface="Candara" panose="020E0502030303020204" pitchFamily="34" charset="0"/>
              </a:rPr>
              <a:t>Secondary</a:t>
            </a:r>
            <a:r>
              <a:rPr lang="pt-PT" sz="1600" dirty="0">
                <a:latin typeface="Candara" panose="020E0502030303020204" pitchFamily="34" charset="0"/>
              </a:rPr>
              <a:t> </a:t>
            </a:r>
            <a:r>
              <a:rPr lang="pt-PT" sz="1600" dirty="0" err="1">
                <a:latin typeface="Candara" panose="020E0502030303020204" pitchFamily="34" charset="0"/>
              </a:rPr>
              <a:t>Loss</a:t>
            </a:r>
            <a:r>
              <a:rPr lang="pt-PT" sz="1600" dirty="0">
                <a:latin typeface="Candara" panose="020E0502030303020204" pitchFamily="34" charset="0"/>
              </a:rPr>
              <a:t> Magnitude (</a:t>
            </a:r>
            <a:r>
              <a:rPr lang="pt-PT" sz="1600" b="1" dirty="0">
                <a:latin typeface="Candara" panose="020E0502030303020204" pitchFamily="34" charset="0"/>
              </a:rPr>
              <a:t>SLM</a:t>
            </a:r>
            <a:r>
              <a:rPr lang="pt-PT" sz="1600" dirty="0">
                <a:latin typeface="Candara" panose="020E0502030303020204" pitchFamily="34" charset="0"/>
              </a:rPr>
              <a:t>)</a:t>
            </a:r>
          </a:p>
          <a:p>
            <a:pPr marL="239713" indent="-300038">
              <a:spcBef>
                <a:spcPts val="1200"/>
              </a:spcBef>
              <a:buClr>
                <a:schemeClr val="tx1"/>
              </a:buClr>
            </a:pPr>
            <a:r>
              <a:rPr lang="pt-PT" sz="2000" b="1" dirty="0">
                <a:latin typeface="Candara" panose="020E0502030303020204" pitchFamily="34" charset="0"/>
              </a:rPr>
              <a:t>Etapa 4</a:t>
            </a:r>
            <a:r>
              <a:rPr lang="pt-PT" sz="2000" dirty="0">
                <a:latin typeface="Candara" panose="020E0502030303020204" pitchFamily="34" charset="0"/>
              </a:rPr>
              <a:t>: Determinar e Articular </a:t>
            </a:r>
            <a:r>
              <a:rPr lang="pt-PT" sz="2000" b="1" dirty="0">
                <a:latin typeface="Candara" panose="020E0502030303020204" pitchFamily="34" charset="0"/>
              </a:rPr>
              <a:t>Risco</a:t>
            </a:r>
          </a:p>
          <a:p>
            <a:endParaRPr lang="pt-PT" dirty="0"/>
          </a:p>
        </p:txBody>
      </p:sp>
    </p:spTree>
    <p:extLst>
      <p:ext uri="{BB962C8B-B14F-4D97-AF65-F5344CB8AC3E}">
        <p14:creationId xmlns:p14="http://schemas.microsoft.com/office/powerpoint/2010/main" val="1096232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3D1BDA-839B-4EBF-B725-8CEE6344C58F}"/>
              </a:ext>
            </a:extLst>
          </p:cNvPr>
          <p:cNvSpPr>
            <a:spLocks noGrp="1"/>
          </p:cNvSpPr>
          <p:nvPr>
            <p:ph type="title"/>
          </p:nvPr>
        </p:nvSpPr>
        <p:spPr>
          <a:xfrm>
            <a:off x="-35381" y="0"/>
            <a:ext cx="9144000" cy="1106489"/>
          </a:xfrm>
        </p:spPr>
        <p:txBody>
          <a:bodyPr>
            <a:normAutofit/>
          </a:bodyPr>
          <a:lstStyle/>
          <a:p>
            <a:r>
              <a:rPr lang="pt-PT" sz="2400" dirty="0"/>
              <a:t>Metodologia e processo de análise de risco em FAIR </a:t>
            </a:r>
            <a:br>
              <a:rPr lang="pt-PT" sz="2800" dirty="0"/>
            </a:br>
            <a:r>
              <a:rPr lang="pt-PT" sz="2200" dirty="0"/>
              <a:t>Etapa 1: a. - Identificar </a:t>
            </a:r>
            <a:r>
              <a:rPr lang="pt-PT" sz="2200" b="1" dirty="0"/>
              <a:t>parte interessada primária </a:t>
            </a:r>
            <a:r>
              <a:rPr lang="pt-PT" sz="2200" dirty="0"/>
              <a:t>(âmbito da análise)</a:t>
            </a:r>
          </a:p>
        </p:txBody>
      </p:sp>
      <p:sp>
        <p:nvSpPr>
          <p:cNvPr id="3" name="Marcador de Posição de Conteúdo 2">
            <a:extLst>
              <a:ext uri="{FF2B5EF4-FFF2-40B4-BE49-F238E27FC236}">
                <a16:creationId xmlns:a16="http://schemas.microsoft.com/office/drawing/2014/main" id="{3CF666DD-6007-4900-A8F0-A72A3C7495FD}"/>
              </a:ext>
            </a:extLst>
          </p:cNvPr>
          <p:cNvSpPr>
            <a:spLocks noGrp="1"/>
          </p:cNvSpPr>
          <p:nvPr>
            <p:ph idx="1"/>
          </p:nvPr>
        </p:nvSpPr>
        <p:spPr>
          <a:xfrm>
            <a:off x="174470" y="3717032"/>
            <a:ext cx="9157937" cy="996886"/>
          </a:xfrm>
        </p:spPr>
        <p:txBody>
          <a:bodyPr>
            <a:normAutofit/>
          </a:bodyPr>
          <a:lstStyle/>
          <a:p>
            <a:pPr>
              <a:lnSpc>
                <a:spcPct val="100000"/>
              </a:lnSpc>
            </a:pPr>
            <a:r>
              <a:rPr lang="pt-PT" sz="2200" dirty="0">
                <a:latin typeface="Candara" panose="020E0502030303020204" pitchFamily="34" charset="0"/>
              </a:rPr>
              <a:t>No cenário de exemplo fornecido há duas possíveis </a:t>
            </a:r>
            <a:r>
              <a:rPr lang="pt-PT" sz="2200" b="1" dirty="0">
                <a:latin typeface="Candara" panose="020E0502030303020204" pitchFamily="34" charset="0"/>
              </a:rPr>
              <a:t>partes interessadas</a:t>
            </a:r>
            <a:r>
              <a:rPr lang="pt-PT" sz="2200" dirty="0">
                <a:latin typeface="Candara" panose="020E0502030303020204" pitchFamily="34" charset="0"/>
              </a:rPr>
              <a:t>:</a:t>
            </a:r>
          </a:p>
          <a:p>
            <a:pPr lvl="1">
              <a:lnSpc>
                <a:spcPct val="100000"/>
              </a:lnSpc>
            </a:pPr>
            <a:r>
              <a:rPr lang="pt-PT" sz="2200" dirty="0">
                <a:latin typeface="Candara" panose="020E0502030303020204" pitchFamily="34" charset="0"/>
              </a:rPr>
              <a:t>O </a:t>
            </a:r>
            <a:r>
              <a:rPr lang="pt-PT" sz="2200" b="1" dirty="0">
                <a:latin typeface="Candara" panose="020E0502030303020204" pitchFamily="34" charset="0"/>
              </a:rPr>
              <a:t>executivo de RH </a:t>
            </a:r>
            <a:r>
              <a:rPr lang="pt-PT" sz="2200" dirty="0">
                <a:latin typeface="Candara" panose="020E0502030303020204" pitchFamily="34" charset="0"/>
              </a:rPr>
              <a:t>e o </a:t>
            </a:r>
            <a:r>
              <a:rPr lang="pt-PT" sz="2200" b="1" dirty="0">
                <a:latin typeface="Candara" panose="020E0502030303020204" pitchFamily="34" charset="0"/>
              </a:rPr>
              <a:t>grande banco </a:t>
            </a:r>
            <a:r>
              <a:rPr lang="pt-PT" sz="2200" dirty="0">
                <a:latin typeface="Candara" panose="020E0502030303020204" pitchFamily="34" charset="0"/>
              </a:rPr>
              <a:t>que o emprega. </a:t>
            </a:r>
          </a:p>
          <a:p>
            <a:pPr>
              <a:lnSpc>
                <a:spcPct val="100000"/>
              </a:lnSpc>
            </a:pPr>
            <a:endParaRPr lang="pt-PT" sz="2200" dirty="0">
              <a:latin typeface="Candara" panose="020E0502030303020204" pitchFamily="34" charset="0"/>
            </a:endParaRPr>
          </a:p>
          <a:p>
            <a:pPr>
              <a:lnSpc>
                <a:spcPct val="100000"/>
              </a:lnSpc>
            </a:pPr>
            <a:endParaRPr lang="pt-PT" sz="2200" dirty="0">
              <a:latin typeface="Candara" panose="020E0502030303020204" pitchFamily="34" charset="0"/>
            </a:endParaRPr>
          </a:p>
          <a:p>
            <a:pPr>
              <a:lnSpc>
                <a:spcPct val="100000"/>
              </a:lnSpc>
            </a:pPr>
            <a:endParaRPr lang="pt-PT" sz="2200" dirty="0">
              <a:latin typeface="Candara" panose="020E0502030303020204" pitchFamily="34" charset="0"/>
            </a:endParaRPr>
          </a:p>
          <a:p>
            <a:pPr>
              <a:lnSpc>
                <a:spcPct val="100000"/>
              </a:lnSpc>
            </a:pPr>
            <a:endParaRPr lang="pt-PT" sz="2200" dirty="0">
              <a:latin typeface="Candara" panose="020E0502030303020204" pitchFamily="34" charset="0"/>
            </a:endParaRPr>
          </a:p>
        </p:txBody>
      </p:sp>
      <p:pic>
        <p:nvPicPr>
          <p:cNvPr id="5" name="Imagem 4">
            <a:extLst>
              <a:ext uri="{FF2B5EF4-FFF2-40B4-BE49-F238E27FC236}">
                <a16:creationId xmlns:a16="http://schemas.microsoft.com/office/drawing/2014/main" id="{4389EAAD-E0D6-477A-859F-2C068319434E}"/>
              </a:ext>
            </a:extLst>
          </p:cNvPr>
          <p:cNvPicPr>
            <a:picLocks noChangeAspect="1"/>
          </p:cNvPicPr>
          <p:nvPr/>
        </p:nvPicPr>
        <p:blipFill>
          <a:blip r:embed="rId2"/>
          <a:stretch>
            <a:fillRect/>
          </a:stretch>
        </p:blipFill>
        <p:spPr>
          <a:xfrm>
            <a:off x="199041" y="1589936"/>
            <a:ext cx="8791575" cy="1666875"/>
          </a:xfrm>
          <a:prstGeom prst="rect">
            <a:avLst/>
          </a:prstGeom>
        </p:spPr>
      </p:pic>
      <p:sp>
        <p:nvSpPr>
          <p:cNvPr id="6" name="Retângulo: Cantos Arredondados 5">
            <a:extLst>
              <a:ext uri="{FF2B5EF4-FFF2-40B4-BE49-F238E27FC236}">
                <a16:creationId xmlns:a16="http://schemas.microsoft.com/office/drawing/2014/main" id="{DD213193-C4C7-4932-83C3-4E88395F89A2}"/>
              </a:ext>
            </a:extLst>
          </p:cNvPr>
          <p:cNvSpPr/>
          <p:nvPr/>
        </p:nvSpPr>
        <p:spPr>
          <a:xfrm>
            <a:off x="108256" y="5197365"/>
            <a:ext cx="8927488" cy="1224136"/>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0000"/>
              </a:lnSpc>
            </a:pPr>
            <a:r>
              <a:rPr lang="pt-PT" sz="2400" dirty="0">
                <a:solidFill>
                  <a:schemeClr val="tx1"/>
                </a:solidFill>
                <a:latin typeface="Candara" panose="020E0502030303020204" pitchFamily="34" charset="0"/>
              </a:rPr>
              <a:t>Nestas circunstâncias, quem lhe parece que será  a </a:t>
            </a:r>
            <a:r>
              <a:rPr lang="pt-PT" sz="2400" b="1" dirty="0">
                <a:solidFill>
                  <a:schemeClr val="tx1"/>
                </a:solidFill>
                <a:latin typeface="Candara" panose="020E0502030303020204" pitchFamily="34" charset="0"/>
              </a:rPr>
              <a:t>principal parte interessada </a:t>
            </a:r>
            <a:r>
              <a:rPr lang="pt-PT" sz="2400" dirty="0">
                <a:solidFill>
                  <a:schemeClr val="tx1"/>
                </a:solidFill>
                <a:latin typeface="Candara" panose="020E0502030303020204" pitchFamily="34" charset="0"/>
              </a:rPr>
              <a:t>e porquê ?</a:t>
            </a:r>
          </a:p>
        </p:txBody>
      </p:sp>
    </p:spTree>
    <p:extLst>
      <p:ext uri="{BB962C8B-B14F-4D97-AF65-F5344CB8AC3E}">
        <p14:creationId xmlns:p14="http://schemas.microsoft.com/office/powerpoint/2010/main" val="2940055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C1A865-14D3-4630-871E-8D98FBE353EF}"/>
              </a:ext>
            </a:extLst>
          </p:cNvPr>
          <p:cNvSpPr>
            <a:spLocks noGrp="1"/>
          </p:cNvSpPr>
          <p:nvPr>
            <p:ph type="title"/>
          </p:nvPr>
        </p:nvSpPr>
        <p:spPr/>
        <p:txBody>
          <a:bodyPr/>
          <a:lstStyle/>
          <a:p>
            <a:r>
              <a:rPr kumimoji="0" lang="pt-PT" sz="2400" b="0" i="0" u="none" strike="noStrike" kern="1200" cap="none" spc="0" normalizeH="0" baseline="0" noProof="0" dirty="0">
                <a:ln>
                  <a:noFill/>
                </a:ln>
                <a:solidFill>
                  <a:schemeClr val="tx1">
                    <a:lumMod val="85000"/>
                    <a:lumOff val="15000"/>
                  </a:schemeClr>
                </a:solidFill>
                <a:effectLst/>
                <a:uLnTx/>
                <a:uFillTx/>
                <a:latin typeface="Candara" panose="020E0502030303020204" pitchFamily="34" charset="0"/>
                <a:ea typeface="+mj-ea"/>
                <a:cs typeface="+mj-cs"/>
              </a:rPr>
              <a:t>Etapa 1: Identificar os componentes do cenário (âmbito da análise)</a:t>
            </a:r>
            <a:br>
              <a:rPr kumimoji="0" lang="pt-PT" sz="2400" b="0" i="0" u="none" strike="noStrike" kern="1200" cap="none" spc="0" normalizeH="0" baseline="0" noProof="0" dirty="0">
                <a:ln>
                  <a:noFill/>
                </a:ln>
                <a:solidFill>
                  <a:schemeClr val="tx1">
                    <a:lumMod val="85000"/>
                    <a:lumOff val="15000"/>
                  </a:schemeClr>
                </a:solidFill>
                <a:effectLst/>
                <a:uLnTx/>
                <a:uFillTx/>
                <a:latin typeface="Candara" panose="020E0502030303020204" pitchFamily="34" charset="0"/>
                <a:ea typeface="+mj-ea"/>
                <a:cs typeface="+mj-cs"/>
              </a:rPr>
            </a:br>
            <a:r>
              <a:rPr kumimoji="0" lang="pt-PT" sz="2400" b="0" i="0" u="none" strike="noStrike" kern="1200" cap="none" spc="0" normalizeH="0" baseline="0" noProof="0" dirty="0">
                <a:ln>
                  <a:noFill/>
                </a:ln>
                <a:solidFill>
                  <a:schemeClr val="tx1">
                    <a:lumMod val="85000"/>
                    <a:lumOff val="15000"/>
                  </a:schemeClr>
                </a:solidFill>
                <a:effectLst/>
                <a:uLnTx/>
                <a:uFillTx/>
                <a:latin typeface="Candara" panose="020E0502030303020204" pitchFamily="34" charset="0"/>
                <a:ea typeface="+mj-ea"/>
                <a:cs typeface="+mj-cs"/>
              </a:rPr>
              <a:t>b. </a:t>
            </a:r>
            <a:r>
              <a:rPr lang="it-IT" sz="2200" u="sng" dirty="0">
                <a:effectLst/>
                <a:latin typeface="Candara" panose="020E0502030303020204" pitchFamily="34" charset="0"/>
                <a:ea typeface="Times New Roman" panose="02020603050405020304" pitchFamily="18" charset="0"/>
                <a:cs typeface="Times New Roman" panose="02020603050405020304" pitchFamily="18" charset="0"/>
              </a:rPr>
              <a:t>Identificação do (s) ativo (s) em risco</a:t>
            </a:r>
            <a:endParaRPr lang="pt-PT" sz="2200" u="sng" dirty="0">
              <a:solidFill>
                <a:schemeClr val="tx1">
                  <a:lumMod val="85000"/>
                  <a:lumOff val="15000"/>
                </a:schemeClr>
              </a:solidFill>
            </a:endParaRPr>
          </a:p>
        </p:txBody>
      </p:sp>
      <p:sp>
        <p:nvSpPr>
          <p:cNvPr id="3" name="Marcador de Posição de Conteúdo 2">
            <a:extLst>
              <a:ext uri="{FF2B5EF4-FFF2-40B4-BE49-F238E27FC236}">
                <a16:creationId xmlns:a16="http://schemas.microsoft.com/office/drawing/2014/main" id="{2DBAFB0A-9E5B-4C14-AF26-5CB2FB0F0E82}"/>
              </a:ext>
            </a:extLst>
          </p:cNvPr>
          <p:cNvSpPr>
            <a:spLocks noGrp="1"/>
          </p:cNvSpPr>
          <p:nvPr>
            <p:ph idx="1"/>
          </p:nvPr>
        </p:nvSpPr>
        <p:spPr>
          <a:xfrm>
            <a:off x="-89756" y="1268760"/>
            <a:ext cx="9323512" cy="5112731"/>
          </a:xfrm>
        </p:spPr>
        <p:txBody>
          <a:bodyPr>
            <a:noAutofit/>
          </a:bodyPr>
          <a:lstStyle/>
          <a:p>
            <a:pPr marL="360363" indent="-269875">
              <a:lnSpc>
                <a:spcPct val="100000"/>
              </a:lnSpc>
              <a:spcBef>
                <a:spcPts val="1800"/>
              </a:spcBef>
            </a:pPr>
            <a:r>
              <a:rPr lang="pt-PT" sz="2200" i="0" dirty="0">
                <a:solidFill>
                  <a:srgbClr val="000000"/>
                </a:solidFill>
                <a:effectLst/>
                <a:latin typeface="Candara" panose="020E0502030303020204" pitchFamily="34" charset="0"/>
              </a:rPr>
              <a:t>A experiência tem demonstrado que definir o âmbito de uma análise completa e de forma clara, é a coisa mais importante que um analista pode fazer para encurtar o tempo total necessário e melhorar a qualidade da análise. Poupar no estágio de definição do âmbito costuma ser uma receita para a frustração</a:t>
            </a:r>
            <a:endParaRPr lang="pt-PT" sz="2200" dirty="0">
              <a:solidFill>
                <a:srgbClr val="000000"/>
              </a:solidFill>
              <a:latin typeface="Candara" panose="020E0502030303020204" pitchFamily="34" charset="0"/>
            </a:endParaRPr>
          </a:p>
          <a:p>
            <a:pPr marL="360363" indent="-269875">
              <a:lnSpc>
                <a:spcPct val="100000"/>
              </a:lnSpc>
              <a:spcBef>
                <a:spcPts val="1800"/>
              </a:spcBef>
            </a:pPr>
            <a:r>
              <a:rPr lang="pt-PT" sz="2000" dirty="0">
                <a:latin typeface="Candara" panose="020E0502030303020204" pitchFamily="34" charset="0"/>
              </a:rPr>
              <a:t>A primeira pergunta a que se deve responder é: “</a:t>
            </a:r>
            <a:r>
              <a:rPr lang="pt-PT" sz="2000" b="1" dirty="0">
                <a:latin typeface="Candara" panose="020E0502030303020204" pitchFamily="34" charset="0"/>
              </a:rPr>
              <a:t>Qual o ativo que está em risco</a:t>
            </a:r>
            <a:r>
              <a:rPr lang="pt-PT" sz="2000" dirty="0">
                <a:latin typeface="Candara" panose="020E0502030303020204" pitchFamily="34" charset="0"/>
              </a:rPr>
              <a:t>?” Outra maneira de pensar sobre isso é determinar onde existe valor ou responsabilidade.</a:t>
            </a:r>
          </a:p>
          <a:p>
            <a:pPr marL="360363" indent="-269875">
              <a:lnSpc>
                <a:spcPct val="100000"/>
              </a:lnSpc>
              <a:spcBef>
                <a:spcPts val="1800"/>
              </a:spcBef>
            </a:pPr>
            <a:r>
              <a:rPr lang="pt-PT" sz="2000" dirty="0">
                <a:latin typeface="Candara" panose="020E0502030303020204" pitchFamily="34" charset="0"/>
              </a:rPr>
              <a:t>Uma questão típica neste cenário é se as credenciais são o </a:t>
            </a:r>
            <a:r>
              <a:rPr lang="pt-PT" sz="2000" b="1" dirty="0">
                <a:latin typeface="Candara" panose="020E0502030303020204" pitchFamily="34" charset="0"/>
              </a:rPr>
              <a:t>ativo</a:t>
            </a:r>
            <a:r>
              <a:rPr lang="pt-PT" sz="2000" dirty="0">
                <a:latin typeface="Candara" panose="020E0502030303020204" pitchFamily="34" charset="0"/>
              </a:rPr>
              <a:t> ou se são as aplicações, sistemas e informação ou serviços. A resposta é “são todos ativos”.</a:t>
            </a:r>
          </a:p>
          <a:p>
            <a:pPr marL="360363" indent="-269875">
              <a:lnSpc>
                <a:spcPct val="100000"/>
              </a:lnSpc>
              <a:spcBef>
                <a:spcPts val="1800"/>
              </a:spcBef>
            </a:pPr>
            <a:r>
              <a:rPr lang="pt-PT" sz="2000" dirty="0">
                <a:latin typeface="Candara" panose="020E0502030303020204" pitchFamily="34" charset="0"/>
              </a:rPr>
              <a:t>Nesse caso, concentremo-nos na informação pessoal confidencial (</a:t>
            </a:r>
            <a:r>
              <a:rPr lang="pt-PT" sz="2000" b="1" dirty="0">
                <a:latin typeface="Candara" panose="020E0502030303020204" pitchFamily="34" charset="0"/>
              </a:rPr>
              <a:t>PII</a:t>
            </a:r>
            <a:r>
              <a:rPr lang="pt-PT" sz="2000" dirty="0">
                <a:latin typeface="Candara" panose="020E0502030303020204" pitchFamily="34" charset="0"/>
              </a:rPr>
              <a:t>), acessível por meio das </a:t>
            </a:r>
            <a:r>
              <a:rPr lang="pt-PT" sz="2000" b="1" dirty="0">
                <a:latin typeface="Candara" panose="020E0502030303020204" pitchFamily="34" charset="0"/>
              </a:rPr>
              <a:t>credenciais de </a:t>
            </a:r>
            <a:r>
              <a:rPr lang="pt-PT" sz="2000" b="1" i="1" dirty="0" err="1">
                <a:latin typeface="Candara" panose="020E0502030303020204" pitchFamily="34" charset="0"/>
              </a:rPr>
              <a:t>logon</a:t>
            </a:r>
            <a:r>
              <a:rPr lang="pt-PT" sz="2000" dirty="0">
                <a:latin typeface="Candara" panose="020E0502030303020204" pitchFamily="34" charset="0"/>
              </a:rPr>
              <a:t>, pois o seu valor é herdado dos ativos que se destinam a proteger sendo esperado que representem o maior impacto potencial.</a:t>
            </a:r>
          </a:p>
          <a:p>
            <a:pPr marL="90488" indent="0">
              <a:lnSpc>
                <a:spcPct val="100000"/>
              </a:lnSpc>
              <a:spcBef>
                <a:spcPts val="1800"/>
              </a:spcBef>
              <a:buNone/>
            </a:pPr>
            <a:endParaRPr lang="en-US" sz="2000" dirty="0">
              <a:latin typeface="Candara" panose="020E0502030303020204" pitchFamily="34" charset="0"/>
            </a:endParaRPr>
          </a:p>
        </p:txBody>
      </p:sp>
    </p:spTree>
    <p:extLst>
      <p:ext uri="{BB962C8B-B14F-4D97-AF65-F5344CB8AC3E}">
        <p14:creationId xmlns:p14="http://schemas.microsoft.com/office/powerpoint/2010/main" val="2266049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C1A865-14D3-4630-871E-8D98FBE353EF}"/>
              </a:ext>
            </a:extLst>
          </p:cNvPr>
          <p:cNvSpPr>
            <a:spLocks noGrp="1"/>
          </p:cNvSpPr>
          <p:nvPr>
            <p:ph type="title"/>
          </p:nvPr>
        </p:nvSpPr>
        <p:spPr>
          <a:xfrm>
            <a:off x="0" y="-20111"/>
            <a:ext cx="9144000" cy="1106489"/>
          </a:xfrm>
        </p:spPr>
        <p:txBody>
          <a:bodyPr>
            <a:normAutofit fontScale="90000"/>
          </a:bodyPr>
          <a:lstStyle/>
          <a:p>
            <a:r>
              <a:rPr kumimoji="0" lang="pt-PT" sz="2700" b="0" i="0" u="none" strike="noStrike" kern="1200" cap="none" spc="0" normalizeH="0" baseline="0" noProof="0" dirty="0">
                <a:ln>
                  <a:noFill/>
                </a:ln>
                <a:solidFill>
                  <a:schemeClr val="tx1">
                    <a:lumMod val="85000"/>
                    <a:lumOff val="15000"/>
                  </a:schemeClr>
                </a:solidFill>
                <a:effectLst/>
                <a:uLnTx/>
                <a:uFillTx/>
                <a:latin typeface="Candara" panose="020E0502030303020204" pitchFamily="34" charset="0"/>
                <a:ea typeface="+mj-ea"/>
                <a:cs typeface="+mj-cs"/>
              </a:rPr>
              <a:t>Etapa 1: Identificar os componentes do cenário (âmbito da análise)</a:t>
            </a:r>
            <a:br>
              <a:rPr kumimoji="0" lang="pt-PT" sz="2700" b="0" i="0" u="none" strike="noStrike" kern="1200" cap="none" spc="0" normalizeH="0" baseline="0" noProof="0" dirty="0">
                <a:ln>
                  <a:noFill/>
                </a:ln>
                <a:solidFill>
                  <a:schemeClr val="tx1">
                    <a:lumMod val="85000"/>
                    <a:lumOff val="15000"/>
                  </a:schemeClr>
                </a:solidFill>
                <a:effectLst/>
                <a:uLnTx/>
                <a:uFillTx/>
                <a:latin typeface="Candara" panose="020E0502030303020204" pitchFamily="34" charset="0"/>
                <a:ea typeface="+mj-ea"/>
                <a:cs typeface="+mj-cs"/>
              </a:rPr>
            </a:br>
            <a:r>
              <a:rPr kumimoji="0" lang="pt-PT" sz="2400" b="0" i="0" u="none" strike="noStrike" kern="1200" cap="none" spc="0" normalizeH="0" baseline="0" noProof="0" dirty="0">
                <a:ln>
                  <a:noFill/>
                </a:ln>
                <a:solidFill>
                  <a:schemeClr val="tx1">
                    <a:lumMod val="85000"/>
                    <a:lumOff val="15000"/>
                  </a:schemeClr>
                </a:solidFill>
                <a:effectLst/>
                <a:uLnTx/>
                <a:uFillTx/>
                <a:latin typeface="Candara" panose="020E0502030303020204" pitchFamily="34" charset="0"/>
                <a:ea typeface="+mj-ea"/>
                <a:cs typeface="+mj-cs"/>
              </a:rPr>
              <a:t>c. </a:t>
            </a:r>
            <a:r>
              <a:rPr lang="pt-PT" sz="2400" i="0" u="sng" dirty="0">
                <a:effectLst/>
                <a:latin typeface="Candara" panose="020E0502030303020204" pitchFamily="34" charset="0"/>
              </a:rPr>
              <a:t>Identificar a comunidade de ameaças</a:t>
            </a:r>
            <a:endParaRPr lang="pt-PT" sz="2400" dirty="0"/>
          </a:p>
        </p:txBody>
      </p:sp>
      <p:sp>
        <p:nvSpPr>
          <p:cNvPr id="3" name="Marcador de Posição de Conteúdo 2">
            <a:extLst>
              <a:ext uri="{FF2B5EF4-FFF2-40B4-BE49-F238E27FC236}">
                <a16:creationId xmlns:a16="http://schemas.microsoft.com/office/drawing/2014/main" id="{2DBAFB0A-9E5B-4C14-AF26-5CB2FB0F0E82}"/>
              </a:ext>
            </a:extLst>
          </p:cNvPr>
          <p:cNvSpPr>
            <a:spLocks noGrp="1"/>
          </p:cNvSpPr>
          <p:nvPr>
            <p:ph idx="1"/>
          </p:nvPr>
        </p:nvSpPr>
        <p:spPr>
          <a:xfrm>
            <a:off x="-144016" y="1340768"/>
            <a:ext cx="9432032" cy="5832648"/>
          </a:xfrm>
        </p:spPr>
        <p:txBody>
          <a:bodyPr>
            <a:noAutofit/>
          </a:bodyPr>
          <a:lstStyle/>
          <a:p>
            <a:pPr marL="447675" indent="-268288">
              <a:lnSpc>
                <a:spcPct val="100000"/>
              </a:lnSpc>
              <a:spcBef>
                <a:spcPts val="1200"/>
              </a:spcBef>
            </a:pPr>
            <a:r>
              <a:rPr lang="pt-PT" sz="2200" i="0" dirty="0">
                <a:effectLst/>
                <a:latin typeface="Candara" panose="020E0502030303020204" pitchFamily="34" charset="0"/>
              </a:rPr>
              <a:t>A segunda questão a que se deve responder é: “Qual o Risco associado a qual ameaça?” </a:t>
            </a:r>
            <a:endParaRPr lang="pt-PT" sz="2200" dirty="0">
              <a:latin typeface="Candara" panose="020E0502030303020204" pitchFamily="34" charset="0"/>
            </a:endParaRPr>
          </a:p>
          <a:p>
            <a:pPr marL="447675" indent="-268288">
              <a:lnSpc>
                <a:spcPct val="100000"/>
              </a:lnSpc>
              <a:spcBef>
                <a:spcPts val="1200"/>
              </a:spcBef>
            </a:pPr>
            <a:r>
              <a:rPr lang="pt-PT" sz="2200" i="0" dirty="0">
                <a:effectLst/>
                <a:latin typeface="Candara" panose="020E0502030303020204" pitchFamily="34" charset="0"/>
              </a:rPr>
              <a:t>Examinando a natureza da organização (</a:t>
            </a:r>
            <a:r>
              <a:rPr lang="pt-PT" sz="2200" i="0" dirty="0" err="1">
                <a:effectLst/>
                <a:latin typeface="Candara" panose="020E0502030303020204" pitchFamily="34" charset="0"/>
              </a:rPr>
              <a:t>ex</a:t>
            </a:r>
            <a:r>
              <a:rPr lang="pt-PT" sz="2200" i="0" dirty="0">
                <a:effectLst/>
                <a:latin typeface="Candara" panose="020E0502030303020204" pitchFamily="34" charset="0"/>
              </a:rPr>
              <a:t>: </a:t>
            </a:r>
            <a:r>
              <a:rPr lang="pt-PT" sz="2200" i="1" dirty="0">
                <a:effectLst/>
                <a:latin typeface="Candara" panose="020E0502030303020204" pitchFamily="34" charset="0"/>
              </a:rPr>
              <a:t>a área e indústria em que se encontra</a:t>
            </a:r>
            <a:r>
              <a:rPr lang="pt-PT" sz="2200" i="0" dirty="0">
                <a:effectLst/>
                <a:latin typeface="Candara" panose="020E0502030303020204" pitchFamily="34" charset="0"/>
              </a:rPr>
              <a:t>, etc.) e as condições que enquadram o ativo (</a:t>
            </a:r>
            <a:r>
              <a:rPr lang="pt-PT" sz="2200" i="1" dirty="0">
                <a:effectLst/>
                <a:latin typeface="Candara" panose="020E0502030303020204" pitchFamily="34" charset="0"/>
              </a:rPr>
              <a:t>escritório de um executivo de RH</a:t>
            </a:r>
            <a:r>
              <a:rPr lang="pt-PT" sz="2200" i="0" dirty="0">
                <a:effectLst/>
                <a:latin typeface="Candara" panose="020E0502030303020204" pitchFamily="34" charset="0"/>
              </a:rPr>
              <a:t>), pode-se começar a analisar a provável população geral de ameaças, em comunidades que possam ser razoavelmente aplicáveis.</a:t>
            </a:r>
          </a:p>
          <a:p>
            <a:pPr marL="376238" indent="-285750">
              <a:lnSpc>
                <a:spcPct val="100000"/>
              </a:lnSpc>
              <a:spcBef>
                <a:spcPts val="600"/>
              </a:spcBef>
            </a:pPr>
            <a:r>
              <a:rPr lang="pt-PT" sz="2200" dirty="0">
                <a:latin typeface="Candara" panose="020E0502030303020204" pitchFamily="34" charset="0"/>
              </a:rPr>
              <a:t>No cenário de perda em apreço, de entre o risco associado às comunidades de ameaça típicas, focar-se-á na </a:t>
            </a:r>
            <a:r>
              <a:rPr lang="pt-PT" sz="2200" dirty="0">
                <a:solidFill>
                  <a:srgbClr val="FF0000"/>
                </a:solidFill>
                <a:latin typeface="Candara" panose="020E0502030303020204" pitchFamily="34" charset="0"/>
              </a:rPr>
              <a:t>equipa de limpeza</a:t>
            </a:r>
            <a:r>
              <a:rPr lang="pt-PT" sz="2200" dirty="0">
                <a:latin typeface="Candara" panose="020E0502030303020204" pitchFamily="34" charset="0"/>
              </a:rPr>
              <a:t> como a Comunidade mais provável:</a:t>
            </a:r>
          </a:p>
          <a:p>
            <a:pPr marL="690563" lvl="1" indent="-269875">
              <a:lnSpc>
                <a:spcPct val="100000"/>
              </a:lnSpc>
              <a:spcBef>
                <a:spcPts val="600"/>
              </a:spcBef>
            </a:pPr>
            <a:r>
              <a:rPr lang="pt-PT" sz="1800" dirty="0">
                <a:latin typeface="Candara" panose="020E0502030303020204" pitchFamily="34" charset="0"/>
              </a:rPr>
              <a:t> ela têm contato regular com o Ativo; </a:t>
            </a:r>
          </a:p>
          <a:p>
            <a:pPr marL="690563" lvl="1" indent="-269875">
              <a:lnSpc>
                <a:spcPct val="100000"/>
              </a:lnSpc>
              <a:spcBef>
                <a:spcPts val="600"/>
              </a:spcBef>
            </a:pPr>
            <a:r>
              <a:rPr lang="pt-PT" sz="1800" dirty="0">
                <a:latin typeface="Candara" panose="020E0502030303020204" pitchFamily="34" charset="0"/>
              </a:rPr>
              <a:t>a menos que haja câmaras espalhadas por todo o escritório, há um baixo risco de deteção/captura e há um nível mínimo de esforço necessário para usar as credenciais</a:t>
            </a:r>
          </a:p>
          <a:p>
            <a:pPr marL="690563" lvl="1" indent="-269875">
              <a:lnSpc>
                <a:spcPct val="100000"/>
              </a:lnSpc>
              <a:spcBef>
                <a:spcPts val="600"/>
              </a:spcBef>
            </a:pPr>
            <a:endParaRPr lang="pt-PT" sz="1800" dirty="0">
              <a:latin typeface="Candara" panose="020E0502030303020204" pitchFamily="34" charset="0"/>
            </a:endParaRPr>
          </a:p>
        </p:txBody>
      </p:sp>
    </p:spTree>
    <p:extLst>
      <p:ext uri="{BB962C8B-B14F-4D97-AF65-F5344CB8AC3E}">
        <p14:creationId xmlns:p14="http://schemas.microsoft.com/office/powerpoint/2010/main" val="3351680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C1A865-14D3-4630-871E-8D98FBE353EF}"/>
              </a:ext>
            </a:extLst>
          </p:cNvPr>
          <p:cNvSpPr>
            <a:spLocks noGrp="1"/>
          </p:cNvSpPr>
          <p:nvPr>
            <p:ph type="title"/>
          </p:nvPr>
        </p:nvSpPr>
        <p:spPr>
          <a:xfrm>
            <a:off x="0" y="0"/>
            <a:ext cx="9144000" cy="1106489"/>
          </a:xfrm>
        </p:spPr>
        <p:txBody>
          <a:bodyPr>
            <a:normAutofit/>
          </a:bodyPr>
          <a:lstStyle/>
          <a:p>
            <a:pPr>
              <a:tabLst>
                <a:tab pos="811213" algn="l"/>
              </a:tabLst>
            </a:pPr>
            <a: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Etapa 1: Identificar os componentes do cenário (âmbito da análise)</a:t>
            </a:r>
            <a:br>
              <a:rPr kumimoji="0" lang="pt-PT" sz="24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br>
            <a:r>
              <a:rPr kumimoji="0" lang="pt-PT" sz="2000" b="0" i="0" u="none" strike="noStrike" kern="1200" cap="none" spc="0" normalizeH="0" baseline="0" noProof="0" dirty="0">
                <a:ln>
                  <a:noFill/>
                </a:ln>
                <a:solidFill>
                  <a:srgbClr val="050309"/>
                </a:solidFill>
                <a:effectLst/>
                <a:uLnTx/>
                <a:uFillTx/>
                <a:latin typeface="Candara" panose="020E0502030303020204" pitchFamily="34" charset="0"/>
                <a:ea typeface="+mj-ea"/>
                <a:cs typeface="+mj-cs"/>
              </a:rPr>
              <a:t>d.</a:t>
            </a:r>
            <a:r>
              <a:rPr lang="it-IT" sz="2000" dirty="0">
                <a:effectLst/>
                <a:latin typeface="Candara" panose="020E0502030303020204" pitchFamily="34" charset="0"/>
                <a:ea typeface="Times New Roman" panose="02020603050405020304" pitchFamily="18" charset="0"/>
                <a:cs typeface="Times New Roman" panose="02020603050405020304" pitchFamily="18" charset="0"/>
              </a:rPr>
              <a:t> Identificar evento (s) de ameaça</a:t>
            </a:r>
            <a:endParaRPr lang="pt-PT" sz="2000" u="sng" dirty="0">
              <a:solidFill>
                <a:srgbClr val="050309"/>
              </a:solidFill>
            </a:endParaRPr>
          </a:p>
        </p:txBody>
      </p:sp>
      <p:sp>
        <p:nvSpPr>
          <p:cNvPr id="3" name="Marcador de Posição de Conteúdo 2">
            <a:extLst>
              <a:ext uri="{FF2B5EF4-FFF2-40B4-BE49-F238E27FC236}">
                <a16:creationId xmlns:a16="http://schemas.microsoft.com/office/drawing/2014/main" id="{2DBAFB0A-9E5B-4C14-AF26-5CB2FB0F0E82}"/>
              </a:ext>
            </a:extLst>
          </p:cNvPr>
          <p:cNvSpPr>
            <a:spLocks noGrp="1"/>
          </p:cNvSpPr>
          <p:nvPr>
            <p:ph idx="1"/>
          </p:nvPr>
        </p:nvSpPr>
        <p:spPr>
          <a:xfrm>
            <a:off x="-468560" y="2060848"/>
            <a:ext cx="9721080" cy="5112731"/>
          </a:xfrm>
        </p:spPr>
        <p:txBody>
          <a:bodyPr>
            <a:noAutofit/>
          </a:bodyPr>
          <a:lstStyle/>
          <a:p>
            <a:pPr marL="644525" indent="-342900">
              <a:lnSpc>
                <a:spcPct val="100000"/>
              </a:lnSpc>
              <a:spcBef>
                <a:spcPts val="1200"/>
              </a:spcBef>
            </a:pPr>
            <a:r>
              <a:rPr lang="pt-PT" sz="2200" dirty="0">
                <a:solidFill>
                  <a:schemeClr val="tx1">
                    <a:lumMod val="95000"/>
                    <a:lumOff val="5000"/>
                  </a:schemeClr>
                </a:solidFill>
                <a:latin typeface="Candara" panose="020E0502030303020204" pitchFamily="34" charset="0"/>
              </a:rPr>
              <a:t>Além disso, considera-se que o Evento de Ameaça mais provável é para a utilização </a:t>
            </a:r>
            <a:r>
              <a:rPr lang="pt-PT" sz="2200" dirty="0">
                <a:solidFill>
                  <a:srgbClr val="FF0000"/>
                </a:solidFill>
                <a:latin typeface="Candara" panose="020E0502030303020204" pitchFamily="34" charset="0"/>
              </a:rPr>
              <a:t>mal-intencionada</a:t>
            </a:r>
            <a:r>
              <a:rPr lang="pt-PT" sz="2200" dirty="0">
                <a:solidFill>
                  <a:schemeClr val="tx1">
                    <a:lumMod val="95000"/>
                    <a:lumOff val="5000"/>
                  </a:schemeClr>
                </a:solidFill>
                <a:latin typeface="Candara" panose="020E0502030303020204" pitchFamily="34" charset="0"/>
              </a:rPr>
              <a:t> do Ativo por um ou mais membros da equipa de limpeza, descartando-se assim que o Evento de Ameaça pudesse ser o resultado de um erro, falha ou um evento natural.</a:t>
            </a:r>
          </a:p>
          <a:p>
            <a:pPr marL="631825" indent="-271463">
              <a:lnSpc>
                <a:spcPct val="100000"/>
              </a:lnSpc>
              <a:spcBef>
                <a:spcPts val="1200"/>
              </a:spcBef>
              <a:buClr>
                <a:srgbClr val="050309"/>
              </a:buClr>
            </a:pPr>
            <a:r>
              <a:rPr lang="pt-PT" sz="2200" dirty="0">
                <a:solidFill>
                  <a:schemeClr val="tx1">
                    <a:lumMod val="95000"/>
                    <a:lumOff val="5000"/>
                  </a:schemeClr>
                </a:solidFill>
                <a:latin typeface="Candara" panose="020E0502030303020204" pitchFamily="34" charset="0"/>
              </a:rPr>
              <a:t>O </a:t>
            </a:r>
            <a:r>
              <a:rPr lang="pt-PT" sz="2200" i="1" dirty="0">
                <a:solidFill>
                  <a:schemeClr val="tx1">
                    <a:lumMod val="95000"/>
                    <a:lumOff val="5000"/>
                  </a:schemeClr>
                </a:solidFill>
                <a:latin typeface="Candara" panose="020E0502030303020204" pitchFamily="34" charset="0"/>
              </a:rPr>
              <a:t>vetor de ameaça </a:t>
            </a:r>
            <a:r>
              <a:rPr lang="pt-PT" sz="2200" dirty="0">
                <a:solidFill>
                  <a:schemeClr val="tx1">
                    <a:lumMod val="95000"/>
                    <a:lumOff val="5000"/>
                  </a:schemeClr>
                </a:solidFill>
                <a:latin typeface="Candara" panose="020E0502030303020204" pitchFamily="34" charset="0"/>
              </a:rPr>
              <a:t>neste caso, seria … usando as credenciais de autenticação escritas no ‘</a:t>
            </a:r>
            <a:r>
              <a:rPr lang="pt-PT" sz="2200" i="1" dirty="0" err="1">
                <a:solidFill>
                  <a:schemeClr val="tx1">
                    <a:lumMod val="95000"/>
                    <a:lumOff val="5000"/>
                  </a:schemeClr>
                </a:solidFill>
                <a:latin typeface="Candara" panose="020E0502030303020204" pitchFamily="34" charset="0"/>
              </a:rPr>
              <a:t>post</a:t>
            </a:r>
            <a:r>
              <a:rPr lang="pt-PT" sz="2200" i="1" dirty="0">
                <a:solidFill>
                  <a:schemeClr val="tx1">
                    <a:lumMod val="95000"/>
                    <a:lumOff val="5000"/>
                  </a:schemeClr>
                </a:solidFill>
                <a:latin typeface="Candara" panose="020E0502030303020204" pitchFamily="34" charset="0"/>
              </a:rPr>
              <a:t> </a:t>
            </a:r>
            <a:r>
              <a:rPr lang="pt-PT" sz="2200" i="1" dirty="0" err="1">
                <a:solidFill>
                  <a:schemeClr val="tx1">
                    <a:lumMod val="95000"/>
                    <a:lumOff val="5000"/>
                  </a:schemeClr>
                </a:solidFill>
                <a:latin typeface="Candara" panose="020E0502030303020204" pitchFamily="34" charset="0"/>
              </a:rPr>
              <a:t>it</a:t>
            </a:r>
            <a:r>
              <a:rPr lang="pt-PT" sz="2200" dirty="0">
                <a:solidFill>
                  <a:schemeClr val="tx1">
                    <a:lumMod val="95000"/>
                    <a:lumOff val="5000"/>
                  </a:schemeClr>
                </a:solidFill>
                <a:latin typeface="Candara" panose="020E0502030303020204" pitchFamily="34" charset="0"/>
              </a:rPr>
              <a:t>’ … e obter acesso não autorizado à informação dos funcionários do banco que supostamente deveria estar protegida</a:t>
            </a:r>
          </a:p>
          <a:p>
            <a:pPr marL="631825" indent="-271463">
              <a:lnSpc>
                <a:spcPct val="100000"/>
              </a:lnSpc>
              <a:spcBef>
                <a:spcPts val="1200"/>
              </a:spcBef>
              <a:buClr>
                <a:srgbClr val="050309"/>
              </a:buClr>
            </a:pPr>
            <a:endParaRPr lang="en-US" sz="2000" dirty="0">
              <a:solidFill>
                <a:schemeClr val="tx1">
                  <a:lumMod val="95000"/>
                  <a:lumOff val="5000"/>
                </a:schemeClr>
              </a:solidFill>
              <a:latin typeface="Candara" panose="020E0502030303020204" pitchFamily="34" charset="0"/>
            </a:endParaRPr>
          </a:p>
        </p:txBody>
      </p:sp>
    </p:spTree>
    <p:extLst>
      <p:ext uri="{BB962C8B-B14F-4D97-AF65-F5344CB8AC3E}">
        <p14:creationId xmlns:p14="http://schemas.microsoft.com/office/powerpoint/2010/main" val="4120310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Modelo de apresentação personalizad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delo de apresentação personalizado">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Modelo de apresentação personalizad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Modelo de apresentação personalizad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62D62FBD0504204D855B3822EDDE6156" ma:contentTypeVersion="" ma:contentTypeDescription="Criar um novo documento." ma:contentTypeScope="" ma:versionID="331b527627bab9a42b7d989cc4ff4874">
  <xsd:schema xmlns:xsd="http://www.w3.org/2001/XMLSchema" xmlns:xs="http://www.w3.org/2001/XMLSchema" xmlns:p="http://schemas.microsoft.com/office/2006/metadata/properties" targetNamespace="http://schemas.microsoft.com/office/2006/metadata/properties" ma:root="true" ma:fieldsID="3252505723ce797b840791b553e390ad">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4878C2F-8726-4405-BCAF-05E991519E0A}"/>
</file>

<file path=customXml/itemProps2.xml><?xml version="1.0" encoding="utf-8"?>
<ds:datastoreItem xmlns:ds="http://schemas.openxmlformats.org/officeDocument/2006/customXml" ds:itemID="{D9BCF62B-E432-4AC1-A9C7-4093C69EEC60}"/>
</file>

<file path=customXml/itemProps3.xml><?xml version="1.0" encoding="utf-8"?>
<ds:datastoreItem xmlns:ds="http://schemas.openxmlformats.org/officeDocument/2006/customXml" ds:itemID="{83B176C0-C224-41D8-8ECA-EC39C5EBB678}"/>
</file>

<file path=docProps/app.xml><?xml version="1.0" encoding="utf-8"?>
<Properties xmlns="http://schemas.openxmlformats.org/officeDocument/2006/extended-properties" xmlns:vt="http://schemas.openxmlformats.org/officeDocument/2006/docPropsVTypes">
  <Template>Infusion.thmx</Template>
  <TotalTime>70112</TotalTime>
  <Words>4794</Words>
  <Application>Microsoft Office PowerPoint</Application>
  <PresentationFormat>Apresentação no Ecrã (4:3)</PresentationFormat>
  <Paragraphs>568</Paragraphs>
  <Slides>39</Slides>
  <Notes>0</Notes>
  <HiddenSlides>0</HiddenSlides>
  <MMClips>0</MMClips>
  <ScaleCrop>false</ScaleCrop>
  <HeadingPairs>
    <vt:vector size="6" baseType="variant">
      <vt:variant>
        <vt:lpstr>Tipos de letra usados</vt:lpstr>
      </vt:variant>
      <vt:variant>
        <vt:i4>8</vt:i4>
      </vt:variant>
      <vt:variant>
        <vt:lpstr>Tema</vt:lpstr>
      </vt:variant>
      <vt:variant>
        <vt:i4>5</vt:i4>
      </vt:variant>
      <vt:variant>
        <vt:lpstr>Títulos dos diapositivos</vt:lpstr>
      </vt:variant>
      <vt:variant>
        <vt:i4>39</vt:i4>
      </vt:variant>
    </vt:vector>
  </HeadingPairs>
  <TitlesOfParts>
    <vt:vector size="52" baseType="lpstr">
      <vt:lpstr>Arial</vt:lpstr>
      <vt:lpstr>Calibri</vt:lpstr>
      <vt:lpstr>Calibri Light</vt:lpstr>
      <vt:lpstr>Calibri-Light</vt:lpstr>
      <vt:lpstr>Candara</vt:lpstr>
      <vt:lpstr>Georgia</vt:lpstr>
      <vt:lpstr>Times New Roman</vt:lpstr>
      <vt:lpstr>Wingdings</vt:lpstr>
      <vt:lpstr>1_Modelo de apresentação personalizado</vt:lpstr>
      <vt:lpstr>Modelo de apresentação personalizado</vt:lpstr>
      <vt:lpstr>4_Modelo de apresentação personalizado</vt:lpstr>
      <vt:lpstr>5_Modelo de apresentação personalizado</vt:lpstr>
      <vt:lpstr>Office Theme</vt:lpstr>
      <vt:lpstr>Apresentação do PowerPoint</vt:lpstr>
      <vt:lpstr>Análise de Risco FAIR Top-Down Building-Blocks</vt:lpstr>
      <vt:lpstr>Um cenário exemplo</vt:lpstr>
      <vt:lpstr>FAIR (Factor Analysis of Information Risk )  Processo de análise</vt:lpstr>
      <vt:lpstr>FAIR  Metodologia de Análise de Risco Base</vt:lpstr>
      <vt:lpstr>Metodologia e processo de análise de risco em FAIR  Etapa 1: a. - Identificar parte interessada primária (âmbito da análise)</vt:lpstr>
      <vt:lpstr>Etapa 1: Identificar os componentes do cenário (âmbito da análise) b. Identificação do (s) ativo (s) em risco</vt:lpstr>
      <vt:lpstr>Etapa 1: Identificar os componentes do cenário (âmbito da análise) c. Identificar a comunidade de ameaças</vt:lpstr>
      <vt:lpstr>Etapa 1: Identificar os componentes do cenário (âmbito da análise) d. Identificar evento (s) de ameaça</vt:lpstr>
      <vt:lpstr>Etapa 1: Identificar os componentes do cenário (âmbito da análise) e. Identificar evento (s) de perda</vt:lpstr>
      <vt:lpstr>Etapa 1: Identificar os componentes do cenário (âmbito da análise) e. Identificar evento (s) de perda</vt:lpstr>
      <vt:lpstr>Etapa 1: Identificar os componentes do cenário (âmbito da análise) Decompor o cenário de perda</vt:lpstr>
      <vt:lpstr>Processo de Análise FAIR Etapa 2: Avaliar a frequência do evento de perda (LEF)</vt:lpstr>
      <vt:lpstr>Etapa 2: Avaliar a frequência do evento de perda (LEF) Frequência de eventos de ameaça (TEF)</vt:lpstr>
      <vt:lpstr>Etapa 2: Avaliar a frequência do evento de perda (LEF) Frequência de eventos de ameaça (TEF)</vt:lpstr>
      <vt:lpstr>Etapa 2: Avaliar a frequência do evento de perda (LEF) Escalas Semi-Qualitativas p/ Frequência de Contacto (CF) e Probabilidade de Ação (PoA)</vt:lpstr>
      <vt:lpstr>Etapa 2: Avaliar a frequência do evento de perda (LEF) Matriz de determinação da Threat Event Frequency (TEF)</vt:lpstr>
      <vt:lpstr>Etapa 2: Avaliar a frequência do evento de perda (LEF) Vulnerabilidade (Vuln)</vt:lpstr>
      <vt:lpstr>Etapa 2: Avaliar a frequência do evento de perda (LEF) Vulnerabilidade</vt:lpstr>
      <vt:lpstr>Etapa 2: Avaliar a frequência do evento de perda (LEF) Vulnerabilidade (Vuln)</vt:lpstr>
      <vt:lpstr>Etapa 2: Avaliar a frequência do evento de perda (LEF) Vulnerabilidade (Vuln)</vt:lpstr>
      <vt:lpstr>Etapa 2: Avaliar a frequência do evento de perda (LEF) Obter a Vulnerabilidade (Vuln)</vt:lpstr>
      <vt:lpstr>Processo de Análise Etapa 2: Avaliar a frequência do evento de perda (LEF)</vt:lpstr>
      <vt:lpstr>Processo de Análise Etapa 3: avaliar a magnitude da perda (LM)</vt:lpstr>
      <vt:lpstr>Processo de Análise FAIR Etapa 3: avaliar a magnitude da perda (LM) - Decomposição</vt:lpstr>
      <vt:lpstr>Processo de Análise FAIR Etapa 3: avaliar a magnitude da perda (LM) - Decomposição</vt:lpstr>
      <vt:lpstr>Processo de Análise Etapa 3: avaliar a magnitude da perda (LM)</vt:lpstr>
      <vt:lpstr>Processo de Análise FAIR Etapa 3: avaliar a magnitude da perda (LM)</vt:lpstr>
      <vt:lpstr>Processo de Análise FAIR Etapa 3: avaliar a magnitude da perda (LM)</vt:lpstr>
      <vt:lpstr>Processo de Análise FAIR Etapa 3: avaliar a magnitude da perda (LM)</vt:lpstr>
      <vt:lpstr>Processo de Análise FAIR Etapa 3: avaliar a magnitude da perda (LM)</vt:lpstr>
      <vt:lpstr>Processo de Análise FAIR Etapa 3: avaliar a magnitude da perda (LM)</vt:lpstr>
      <vt:lpstr>Processo de Análise FAIR Etapa 3: avaliar a magnitude da perda (LM)</vt:lpstr>
      <vt:lpstr>Processo de Análise FAIR Etapa 3: avaliar a magnitude da perda (LM)</vt:lpstr>
      <vt:lpstr>Processo de Análise FAIR Etapa 3: avaliar a magnitude da perda (LM)</vt:lpstr>
      <vt:lpstr>Processo de Análise FAIR Etapa 3: avaliar a magnitude da perda (LM)</vt:lpstr>
      <vt:lpstr>Processo de Análise FAIR Etapa 3: avaliar a magnitude da perda (LM)</vt:lpstr>
      <vt:lpstr>Processo de Análise FAIR Etapa 4. Determinar e Articular Risco</vt:lpstr>
      <vt:lpstr>Análise de Risco FAIR Top-Down Building-Blocks</vt:lpstr>
    </vt:vector>
  </TitlesOfParts>
  <Manager/>
  <Company>School of Eng &amp; IT,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William Stallings, Cryptography and Network Security 5/e</dc:title>
  <dc:subject>Lecture Overheads - Ch 1</dc:subject>
  <dc:creator>Dr Lawrie Brown</dc:creator>
  <cp:keywords/>
  <dc:description/>
  <cp:lastModifiedBy>Dário Fernandes de Morais Carreira</cp:lastModifiedBy>
  <cp:revision>2232</cp:revision>
  <cp:lastPrinted>2005-09-02T04:15:44Z</cp:lastPrinted>
  <dcterms:created xsi:type="dcterms:W3CDTF">2013-02-03T22:09:25Z</dcterms:created>
  <dcterms:modified xsi:type="dcterms:W3CDTF">2023-05-17T18:05:11Z</dcterms:modified>
  <cp:category/>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0x01010062D62FBD0504204D855B3822EDDE6156</vt:lpwstr>
  </property>
</Properties>
</file>